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493" r:id="rId2"/>
    <p:sldId id="467" r:id="rId3"/>
    <p:sldId id="468" r:id="rId4"/>
    <p:sldId id="469" r:id="rId5"/>
    <p:sldId id="470" r:id="rId6"/>
    <p:sldId id="471" r:id="rId7"/>
    <p:sldId id="472" r:id="rId8"/>
    <p:sldId id="473" r:id="rId9"/>
    <p:sldId id="474" r:id="rId10"/>
    <p:sldId id="475" r:id="rId11"/>
    <p:sldId id="476" r:id="rId12"/>
    <p:sldId id="477" r:id="rId13"/>
    <p:sldId id="478" r:id="rId14"/>
    <p:sldId id="479" r:id="rId15"/>
    <p:sldId id="480" r:id="rId16"/>
    <p:sldId id="490" r:id="rId17"/>
    <p:sldId id="482" r:id="rId18"/>
    <p:sldId id="483" r:id="rId19"/>
    <p:sldId id="484" r:id="rId20"/>
    <p:sldId id="485" r:id="rId21"/>
    <p:sldId id="486" r:id="rId22"/>
    <p:sldId id="487" r:id="rId23"/>
    <p:sldId id="488" r:id="rId24"/>
    <p:sldId id="489" r:id="rId25"/>
    <p:sldId id="495" r:id="rId26"/>
    <p:sldId id="496" r:id="rId27"/>
  </p:sldIdLst>
  <p:sldSz cx="9144000" cy="6858000" type="screen4x3"/>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FDB940"/>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38" autoAdjust="0"/>
    <p:restoredTop sz="90057" autoAdjust="0"/>
  </p:normalViewPr>
  <p:slideViewPr>
    <p:cSldViewPr>
      <p:cViewPr varScale="1">
        <p:scale>
          <a:sx n="108" d="100"/>
          <a:sy n="108" d="100"/>
        </p:scale>
        <p:origin x="2392" y="184"/>
      </p:cViewPr>
      <p:guideLst>
        <p:guide orient="horz" pos="2160"/>
        <p:guide pos="2880"/>
      </p:guideLst>
    </p:cSldViewPr>
  </p:slideViewPr>
  <p:outlineViewPr>
    <p:cViewPr>
      <p:scale>
        <a:sx n="33" d="100"/>
        <a:sy n="33" d="100"/>
      </p:scale>
      <p:origin x="0" y="10920"/>
    </p:cViewPr>
  </p:outlineViewPr>
  <p:notesTextViewPr>
    <p:cViewPr>
      <p:scale>
        <a:sx n="1" d="1"/>
        <a:sy n="1" d="1"/>
      </p:scale>
      <p:origin x="0" y="0"/>
    </p:cViewPr>
  </p:notesTextViewPr>
  <p:notesViewPr>
    <p:cSldViewPr>
      <p:cViewPr varScale="1">
        <p:scale>
          <a:sx n="50" d="100"/>
          <a:sy n="50" d="100"/>
        </p:scale>
        <p:origin x="2710" y="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2/22/21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2/22/21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1) </a:t>
            </a:r>
            <a:r>
              <a:rPr lang="en-IN" dirty="0" err="1"/>
              <a:t>MathType</a:t>
            </a:r>
            <a:r>
              <a:rPr lang="en-IN" dirty="0"/>
              <a:t>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3) NVDA Reader (free versions available)</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a:ea typeface="ＭＳ Ｐゴシック" pitchFamily="34" charset="-128"/>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a:ea typeface="ＭＳ Ｐゴシック" pitchFamily="34" charset="-128"/>
              </a:rPr>
              <a:t>Welcome to this Organizational Behavior course that uses the 18</a:t>
            </a:r>
            <a:r>
              <a:rPr lang="en-US" baseline="30000" dirty="0">
                <a:ea typeface="ＭＳ Ｐゴシック" pitchFamily="34" charset="-128"/>
              </a:rPr>
              <a:t>th</a:t>
            </a:r>
            <a:r>
              <a:rPr lang="en-US" dirty="0">
                <a:ea typeface="ＭＳ Ｐゴシック" pitchFamily="34" charset="-128"/>
              </a:rPr>
              <a:t> edition of the textbook, </a:t>
            </a:r>
            <a:r>
              <a:rPr lang="en-US" i="1" dirty="0">
                <a:ea typeface="ＭＳ Ｐゴシック" pitchFamily="34" charset="-128"/>
              </a:rPr>
              <a:t>Organizational Behavior</a:t>
            </a:r>
            <a:r>
              <a:rPr lang="en-US" dirty="0">
                <a:ea typeface="ＭＳ Ｐゴシック" pitchFamily="34" charset="-128"/>
              </a:rPr>
              <a:t> by Robbins and Judge. This is considered among the most widely used OB textbooks in the world. Robbins and Judge are recognized as definitive aggregators of OB concepts, applications, and practices. The course and this book will provide you with a resource that will benefit you throughout your degree program and your professional life.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Chapter 3: Attitudes and Job Satisfaction</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3443891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After studying this chapter, you should be able to:</a:t>
            </a:r>
          </a:p>
          <a:p>
            <a:pPr marL="457200" indent="-342900" fontAlgn="auto">
              <a:spcAft>
                <a:spcPts val="0"/>
              </a:spcAft>
              <a:buFont typeface="Arial" panose="020B0604020202020204" pitchFamily="34" charset="0"/>
              <a:buChar char="•"/>
              <a:defRPr/>
            </a:pPr>
            <a:r>
              <a:rPr lang="en-US" dirty="0"/>
              <a:t>Contrast the three components of an attitude.</a:t>
            </a:r>
          </a:p>
          <a:p>
            <a:pPr marL="457200" indent="-342900" fontAlgn="auto">
              <a:spcAft>
                <a:spcPts val="0"/>
              </a:spcAft>
              <a:buFont typeface="Arial" panose="020B0604020202020204" pitchFamily="34" charset="0"/>
              <a:buChar char="•"/>
              <a:defRPr/>
            </a:pPr>
            <a:r>
              <a:rPr lang="en-US" dirty="0"/>
              <a:t>Summarize the relationship between attitudes and behavior.</a:t>
            </a:r>
          </a:p>
          <a:p>
            <a:pPr marL="457200" indent="-342900" fontAlgn="auto">
              <a:spcAft>
                <a:spcPts val="0"/>
              </a:spcAft>
              <a:buFont typeface="Arial" panose="020B0604020202020204" pitchFamily="34" charset="0"/>
              <a:buChar char="•"/>
              <a:defRPr/>
            </a:pPr>
            <a:r>
              <a:rPr lang="en-US" dirty="0"/>
              <a:t>Compare the major job attitudes.</a:t>
            </a:r>
          </a:p>
          <a:p>
            <a:pPr marL="457200" indent="-342900" fontAlgn="auto">
              <a:spcAft>
                <a:spcPts val="0"/>
              </a:spcAft>
              <a:buFont typeface="Arial" panose="020B0604020202020204" pitchFamily="34" charset="0"/>
              <a:buChar char="•"/>
              <a:defRPr/>
            </a:pPr>
            <a:r>
              <a:rPr lang="en-US" dirty="0"/>
              <a:t>Define </a:t>
            </a:r>
            <a:r>
              <a:rPr lang="en-US" i="1" dirty="0"/>
              <a:t>job satisfaction</a:t>
            </a:r>
            <a:r>
              <a:rPr lang="en-US" dirty="0"/>
              <a:t>.</a:t>
            </a:r>
          </a:p>
          <a:p>
            <a:pPr marL="457200" indent="-342900" fontAlgn="auto">
              <a:spcAft>
                <a:spcPts val="0"/>
              </a:spcAft>
              <a:buFont typeface="Arial" panose="020B0604020202020204" pitchFamily="34" charset="0"/>
              <a:buChar char="•"/>
              <a:defRPr/>
            </a:pPr>
            <a:r>
              <a:rPr lang="en-US" dirty="0"/>
              <a:t>Summarize the main causes of job satisfaction.</a:t>
            </a:r>
          </a:p>
          <a:p>
            <a:pPr marL="457200" indent="-342900" fontAlgn="auto">
              <a:spcAft>
                <a:spcPts val="0"/>
              </a:spcAft>
              <a:buFont typeface="Arial" panose="020B0604020202020204" pitchFamily="34" charset="0"/>
              <a:buChar char="•"/>
              <a:defRPr/>
            </a:pPr>
            <a:r>
              <a:rPr lang="en-US" dirty="0"/>
              <a:t>Identify three outcomes of job satisfaction.</a:t>
            </a:r>
          </a:p>
          <a:p>
            <a:pPr marL="457200" indent="-342900" fontAlgn="auto">
              <a:spcAft>
                <a:spcPts val="0"/>
              </a:spcAft>
              <a:buFont typeface="Arial" panose="020B0604020202020204" pitchFamily="34" charset="0"/>
              <a:buChar char="•"/>
              <a:defRPr/>
            </a:pPr>
            <a:r>
              <a:rPr lang="en-US" dirty="0"/>
              <a:t>Identify four employee responses to dissatisfaction.</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1843860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itchFamily="18" charset="0"/>
              </a:rPr>
              <a:t>Attitudes are evaluative statements or judgments concerning objects, people, or events. They reflect how we feel about something. In other words, saying “I like my job”, reflects your attitude toward work.</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3912623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Attitudes are made up of three components. The cognitive component is the belief in the way things are. The affective component is the more critical part of the attitude, as it is calls upon emotions or feelings. The behavioral component describes the intention to behave in a certain way toward someone or something.</a:t>
            </a:r>
          </a:p>
          <a:p>
            <a:pPr>
              <a:spcBef>
                <a:spcPct val="0"/>
              </a:spcBef>
            </a:pPr>
            <a:endParaRPr lang="en-US" dirty="0">
              <a:latin typeface="Times New Roman" pitchFamily="18" charset="0"/>
            </a:endParaRPr>
          </a:p>
          <a:p>
            <a:pPr>
              <a:spcBef>
                <a:spcPct val="0"/>
              </a:spcBef>
            </a:pPr>
            <a:r>
              <a:rPr lang="en-US" dirty="0">
                <a:latin typeface="Times New Roman" pitchFamily="18" charset="0"/>
              </a:rPr>
              <a:t>These three components work together to aid in our understanding of the complexity of an attitude.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3741379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Early research assumed that attitudes were causally related to behavior. One researcher, Leon </a:t>
            </a:r>
            <a:r>
              <a:rPr lang="en-US" dirty="0" err="1">
                <a:latin typeface="Times New Roman" pitchFamily="18" charset="0"/>
              </a:rPr>
              <a:t>Festinger</a:t>
            </a:r>
            <a:r>
              <a:rPr lang="en-US" dirty="0">
                <a:latin typeface="Times New Roman" pitchFamily="18" charset="0"/>
              </a:rPr>
              <a:t>, argued that attitudes follow behavior. Sometimes we observe people who will change what they say so it doesn’t contradict their behavior. When attitudes and behaviors don’t line up, individuals will experience </a:t>
            </a:r>
            <a:r>
              <a:rPr lang="en-US" i="1" dirty="0">
                <a:latin typeface="Times New Roman" pitchFamily="18" charset="0"/>
              </a:rPr>
              <a:t>cognitive dissonance</a:t>
            </a:r>
            <a:r>
              <a:rPr lang="en-US" dirty="0">
                <a:latin typeface="Times New Roman" pitchFamily="18" charset="0"/>
              </a:rPr>
              <a:t>. This incongruity is uncomfortable and individuals will seek to reduce the dissonance to find consistency.</a:t>
            </a:r>
          </a:p>
          <a:p>
            <a:pPr>
              <a:spcBef>
                <a:spcPct val="0"/>
              </a:spcBef>
            </a:pPr>
            <a:endParaRPr lang="en-US" dirty="0">
              <a:latin typeface="Times New Roman" pitchFamily="18" charset="0"/>
            </a:endParaRPr>
          </a:p>
          <a:p>
            <a:pPr>
              <a:spcBef>
                <a:spcPct val="0"/>
              </a:spcBef>
            </a:pPr>
            <a:r>
              <a:rPr lang="en-US" dirty="0">
                <a:latin typeface="Times New Roman" pitchFamily="18" charset="0"/>
              </a:rPr>
              <a:t>People are willing to live with some discomfort, but the degree to which this is true depends on the importance of the elements, how much influence the individual has on the situation, and the rewards available.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4207866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Some variables moderate the relationship between attitude and behavior. These variables include the importance of the attitude to the person, the correspondence of the attitude to the behavior, the accessibility of the attitude, the presence of social pressures on behavior, and the direct experience a</a:t>
            </a:r>
            <a:r>
              <a:rPr lang="en-US" baseline="0" dirty="0">
                <a:latin typeface="Times New Roman" pitchFamily="18" charset="0"/>
              </a:rPr>
              <a:t> person has with</a:t>
            </a:r>
            <a:r>
              <a:rPr lang="en-US" dirty="0">
                <a:latin typeface="Times New Roman" pitchFamily="18" charset="0"/>
              </a:rPr>
              <a:t> the attitude. These mitigating variables will affect whether</a:t>
            </a:r>
            <a:r>
              <a:rPr lang="en-US" baseline="0" dirty="0">
                <a:latin typeface="Times New Roman" pitchFamily="18" charset="0"/>
              </a:rPr>
              <a:t> or not </a:t>
            </a:r>
            <a:r>
              <a:rPr lang="en-US" dirty="0">
                <a:latin typeface="Times New Roman" pitchFamily="18" charset="0"/>
              </a:rPr>
              <a:t>and to what degree a certain attitude will predict behavior.</a:t>
            </a:r>
          </a:p>
          <a:p>
            <a:pPr>
              <a:spcBef>
                <a:spcPct val="0"/>
              </a:spcBef>
            </a:pPr>
            <a:endParaRPr lang="en-US" dirty="0">
              <a:latin typeface="Times New Roman" pitchFamily="18" charset="0"/>
            </a:endParaRPr>
          </a:p>
          <a:p>
            <a:pPr>
              <a:spcBef>
                <a:spcPct val="0"/>
              </a:spcBef>
            </a:pPr>
            <a:r>
              <a:rPr lang="en-US" dirty="0">
                <a:latin typeface="Times New Roman" pitchFamily="18" charset="0"/>
              </a:rPr>
              <a:t>Finally, the attitude–behavior relationship is likely to be much stronger if an attitude refers to something with which we have direct personal experience.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2948968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ct val="0"/>
              </a:spcBef>
            </a:pPr>
            <a:r>
              <a:rPr lang="en-US" dirty="0"/>
              <a:t>Most of the research in OB has been concerned with three major job</a:t>
            </a:r>
            <a:r>
              <a:rPr lang="en-US" baseline="0" dirty="0"/>
              <a:t> </a:t>
            </a:r>
            <a:r>
              <a:rPr lang="en-US" dirty="0"/>
              <a:t>attitudes: job satisfaction, job involvement, and organizational commitment. In addition, perceived organizational support and employee engagement are important.</a:t>
            </a:r>
          </a:p>
          <a:p>
            <a:pPr lvl="0">
              <a:spcBef>
                <a:spcPct val="0"/>
              </a:spcBef>
            </a:pPr>
            <a:endParaRPr lang="en-US" dirty="0"/>
          </a:p>
          <a:p>
            <a:pPr lvl="0">
              <a:spcBef>
                <a:spcPct val="0"/>
              </a:spcBef>
            </a:pPr>
            <a:r>
              <a:rPr lang="en-US" dirty="0"/>
              <a:t>J</a:t>
            </a:r>
            <a:r>
              <a:rPr lang="en-US" dirty="0">
                <a:latin typeface="Times New Roman" pitchFamily="18" charset="0"/>
              </a:rPr>
              <a:t>ob satisfaction is the positive feeling about the job resulting from an evaluation of its characteristics.</a:t>
            </a:r>
          </a:p>
          <a:p>
            <a:pPr lvl="0">
              <a:spcBef>
                <a:spcPct val="0"/>
              </a:spcBef>
            </a:pPr>
            <a:endParaRPr lang="en-US" dirty="0">
              <a:latin typeface="Times New Roman" pitchFamily="18" charset="0"/>
            </a:endParaRPr>
          </a:p>
          <a:p>
            <a:pPr lvl="0">
              <a:spcBef>
                <a:spcPct val="0"/>
              </a:spcBef>
            </a:pPr>
            <a:r>
              <a:rPr lang="en-US" dirty="0">
                <a:latin typeface="Times New Roman" pitchFamily="18" charset="0"/>
              </a:rPr>
              <a:t>Job involvement looks at the degree of psychological identification with the job. Related to this is psychological empowerment, which is defined as employees’ beliefs in the degree to which they influence their work environment, their competencies, the meaningfulness of their job, and their perceived autonomy.</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1169792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Another important job attitude is </a:t>
            </a:r>
            <a:r>
              <a:rPr lang="en-US" i="1" dirty="0">
                <a:latin typeface="Times New Roman" pitchFamily="18" charset="0"/>
              </a:rPr>
              <a:t>organizational commitment</a:t>
            </a:r>
            <a:r>
              <a:rPr lang="en-US" dirty="0">
                <a:latin typeface="Times New Roman" pitchFamily="18" charset="0"/>
              </a:rPr>
              <a:t>, which is defined as the act of identifying with a particular organization and its goals, and wishing to remain a member of the organization.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2779505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i="1" dirty="0">
                <a:latin typeface="Times New Roman" pitchFamily="18" charset="0"/>
              </a:rPr>
              <a:t>Perceived organizational support </a:t>
            </a:r>
            <a:r>
              <a:rPr lang="en-US" dirty="0">
                <a:latin typeface="Times New Roman" pitchFamily="18" charset="0"/>
              </a:rPr>
              <a:t>(or POS) is the degree to which employees believe the organization values their contribution and cares about their well-being. The perception of fairness is a key factor in determining the willingness of employees to work hard for the organization. In addition, employees have a higher POS when they perceive that they have some input in decision</a:t>
            </a:r>
            <a:r>
              <a:rPr lang="en-US" baseline="0" dirty="0">
                <a:latin typeface="Times New Roman" pitchFamily="18" charset="0"/>
              </a:rPr>
              <a:t> </a:t>
            </a:r>
            <a:r>
              <a:rPr lang="en-US" dirty="0">
                <a:latin typeface="Times New Roman" pitchFamily="18" charset="0"/>
              </a:rPr>
              <a:t>making processes.</a:t>
            </a:r>
          </a:p>
          <a:p>
            <a:pPr>
              <a:spcBef>
                <a:spcPct val="0"/>
              </a:spcBef>
            </a:pPr>
            <a:endParaRPr lang="en-US" dirty="0">
              <a:latin typeface="Times New Roman" pitchFamily="18" charset="0"/>
            </a:endParaRPr>
          </a:p>
          <a:p>
            <a:pPr>
              <a:spcBef>
                <a:spcPct val="0"/>
              </a:spcBef>
            </a:pPr>
            <a:r>
              <a:rPr lang="en-US" dirty="0">
                <a:latin typeface="Times New Roman" panose="02020603050405020304" pitchFamily="18" charset="0"/>
                <a:cs typeface="Times New Roman" panose="02020603050405020304" pitchFamily="18" charset="0"/>
              </a:rPr>
              <a:t>POS is important in countries where power distance, the degree to which people in a country accept that power in institutions and organizations is distributed unequally, is lower.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418204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anose="02020603050405020304" pitchFamily="18" charset="0"/>
                <a:cs typeface="Times New Roman" panose="02020603050405020304" pitchFamily="18" charset="0"/>
              </a:rPr>
              <a:t>Employee engagement goes beyond just job satisfaction. It</a:t>
            </a:r>
            <a:r>
              <a:rPr lang="en-US" baseline="0" dirty="0">
                <a:latin typeface="Times New Roman" panose="02020603050405020304" pitchFamily="18" charset="0"/>
                <a:cs typeface="Times New Roman" panose="02020603050405020304" pitchFamily="18" charset="0"/>
              </a:rPr>
              <a:t> also </a:t>
            </a:r>
            <a:r>
              <a:rPr lang="en-US" dirty="0">
                <a:latin typeface="Times New Roman" panose="02020603050405020304" pitchFamily="18" charset="0"/>
                <a:cs typeface="Times New Roman" panose="02020603050405020304" pitchFamily="18" charset="0"/>
              </a:rPr>
              <a:t>includes involvement and enthusiasm for the job. Highly engaged employees have a passion for their work and feel a deep connection to their company. Disengaged employees have essentially checked out—</a:t>
            </a:r>
            <a:r>
              <a:rPr lang="en-US" baseline="0" dirty="0">
                <a:latin typeface="Times New Roman" panose="02020603050405020304" pitchFamily="18" charset="0"/>
                <a:cs typeface="Times New Roman" panose="02020603050405020304" pitchFamily="18" charset="0"/>
              </a:rPr>
              <a:t>putting </a:t>
            </a:r>
            <a:r>
              <a:rPr lang="en-US" dirty="0">
                <a:latin typeface="Times New Roman" panose="02020603050405020304" pitchFamily="18" charset="0"/>
                <a:cs typeface="Times New Roman" panose="02020603050405020304" pitchFamily="18" charset="0"/>
              </a:rPr>
              <a:t>time but not energy or attention into their work.</a:t>
            </a:r>
          </a:p>
          <a:p>
            <a:pPr>
              <a:spcBef>
                <a:spcPct val="0"/>
              </a:spcBef>
            </a:pPr>
            <a:endParaRPr lang="en-US" dirty="0">
              <a:latin typeface="Times New Roman" panose="02020603050405020304" pitchFamily="18" charset="0"/>
              <a:cs typeface="Times New Roman" panose="02020603050405020304" pitchFamily="18" charset="0"/>
            </a:endParaRPr>
          </a:p>
          <a:p>
            <a:pPr marL="0" marR="0" indent="0" algn="l" defTabSz="457200" rtl="0" eaLnBrk="1" fontAlgn="base" latinLnBrk="0" hangingPunct="1">
              <a:lnSpc>
                <a:spcPct val="100000"/>
              </a:lnSpc>
              <a:spcBef>
                <a:spcPct val="0"/>
              </a:spcBef>
              <a:spcAft>
                <a:spcPct val="0"/>
              </a:spcAft>
              <a:buClrTx/>
              <a:buSzTx/>
              <a:buFontTx/>
              <a:buNone/>
              <a:tabLst/>
              <a:defRPr/>
            </a:pPr>
            <a:r>
              <a:rPr lang="en-US" dirty="0">
                <a:latin typeface="Times New Roman" panose="02020603050405020304" pitchFamily="18" charset="0"/>
                <a:cs typeface="Times New Roman" panose="02020603050405020304" pitchFamily="18" charset="0"/>
              </a:rPr>
              <a:t>Engagement is a real concern for most organizations because surveys indicate that few—between 17 percent and 29 percent</a:t>
            </a:r>
            <a:r>
              <a:rPr lang="en-US" sz="1200" kern="1200" dirty="0">
                <a:solidFill>
                  <a:schemeClr val="tx1"/>
                </a:solidFill>
                <a:effectLst/>
                <a:latin typeface="+mn-lt"/>
                <a:ea typeface="+mn-ea"/>
                <a:cs typeface="+mn-cs"/>
              </a:rPr>
              <a:t>—</a:t>
            </a:r>
            <a:r>
              <a:rPr lang="en-US" dirty="0">
                <a:latin typeface="Times New Roman" panose="02020603050405020304" pitchFamily="18" charset="0"/>
                <a:cs typeface="Times New Roman" panose="02020603050405020304" pitchFamily="18" charset="0"/>
              </a:rPr>
              <a:t>are highly engaged by their work. Engagement is a very general concept, perhaps broad enough to capture the intersection of the other variables we’ve discussed. In other words, it may be what these attitudes have in common.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2527351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There is a high degree of overlap between the different job attitudes. For</a:t>
            </a:r>
            <a:r>
              <a:rPr lang="en-US" baseline="0" dirty="0">
                <a:latin typeface="Times New Roman" pitchFamily="18" charset="0"/>
                <a:cs typeface="Times New Roman" panose="02020603050405020304" pitchFamily="18" charset="0"/>
              </a:rPr>
              <a:t> example, if</a:t>
            </a:r>
            <a:r>
              <a:rPr lang="en-US" dirty="0">
                <a:latin typeface="Times New Roman" pitchFamily="18" charset="0"/>
                <a:cs typeface="Times New Roman" panose="02020603050405020304" pitchFamily="18" charset="0"/>
              </a:rPr>
              <a:t> a worker has higher job satisfaction, he or she tends to be more engaged and show a stronger commitment to the organization. Researchers are trying to find ways to measure the different attitudes in order to get at their distinctiveness.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1043021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When it comes to job satisfaction, some jobs are less attractive, as shown in Exhibit 3-2.</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566837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As</a:t>
            </a:r>
            <a:r>
              <a:rPr lang="en-US" baseline="0" dirty="0">
                <a:latin typeface="Times New Roman" pitchFamily="18" charset="0"/>
              </a:rPr>
              <a:t> we have discussed, j</a:t>
            </a:r>
            <a:r>
              <a:rPr lang="en-US" dirty="0">
                <a:latin typeface="Times New Roman" pitchFamily="18" charset="0"/>
              </a:rPr>
              <a:t>ob satisfaction is defined as a positive feeling about a job resulting from an evaluation of its characteristics. There are multiple ways to measure job satisfaction, but two approaches are popular.</a:t>
            </a:r>
          </a:p>
          <a:p>
            <a:pPr>
              <a:spcBef>
                <a:spcPct val="0"/>
              </a:spcBef>
            </a:pPr>
            <a:endParaRPr lang="en-US" dirty="0">
              <a:latin typeface="Times New Roman" pitchFamily="18" charset="0"/>
            </a:endParaRPr>
          </a:p>
          <a:p>
            <a:pPr>
              <a:spcBef>
                <a:spcPct val="0"/>
              </a:spcBef>
            </a:pPr>
            <a:r>
              <a:rPr lang="en-US" dirty="0"/>
              <a:t>The single global rating approach is a response to one question, such as, “All things considered, how satisfied are you with your job?” Respondents circle a number between 1 and 5 on a scale from “highly satisfied” to “highly dissatisfied.” </a:t>
            </a:r>
          </a:p>
          <a:p>
            <a:pPr>
              <a:spcBef>
                <a:spcPct val="0"/>
              </a:spcBef>
            </a:pPr>
            <a:endParaRPr lang="en-US" dirty="0"/>
          </a:p>
          <a:p>
            <a:pPr>
              <a:spcBef>
                <a:spcPct val="0"/>
              </a:spcBef>
            </a:pPr>
            <a:r>
              <a:rPr lang="en-US" dirty="0"/>
              <a:t>The second approach, the summation of job facets, is more sophisticated. It identifies key elements in a job, such as the nature of the work, supervision, present pay, promotion opportunities, and relations with coworkers.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4164318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t>Research shows that over the past 30 years, the majority of U.S. workers have been satisfied with their jobs. However, the recent economic downturn has generated a dramatic drop-off in satisfaction levels, with just half of workers reporting feeling satisfied now.</a:t>
            </a:r>
          </a:p>
          <a:p>
            <a:pPr>
              <a:spcBef>
                <a:spcPct val="0"/>
              </a:spcBef>
            </a:pPr>
            <a:endParaRPr lang="en-US" dirty="0"/>
          </a:p>
          <a:p>
            <a:pPr>
              <a:spcBef>
                <a:spcPct val="0"/>
              </a:spcBef>
            </a:pPr>
            <a:r>
              <a:rPr lang="en-US" dirty="0"/>
              <a:t>The exhibits on the following two slides illustrate additional details</a:t>
            </a:r>
            <a:r>
              <a:rPr lang="en-US" baseline="0" dirty="0"/>
              <a:t> regarding differences among job satisfaction, including the affect of particular facets and cultural context.</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2332402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t>As shown here in Exhibit 3-3, people have typically been more satisfied with their jobs overall, with the work itself, and with their supervisors and coworkers, than they have been with their pay and promotion opportunities.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2647268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Exhibit 3-4 provides results of a global study of job satisfaction levels of workers in 15 countries. Mexico and Switzerland report the highest levels of job satisfaction.</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1753543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a:latin typeface="Times New Roman" panose="02020603050405020304" pitchFamily="18" charset="0"/>
                <a:cs typeface="Times New Roman" panose="02020603050405020304" pitchFamily="18" charset="0"/>
              </a:rPr>
              <a:t>Interesting jobs that provide training, variety, independence, and control satisfy most employees. There is also a strong correspondence between how well people enjoy the social context of their workplace and how satisfied they are overall. Interdependence, feedback, social support, and interaction with coworkers outside the workplace are strongly related to job satisfaction even after accounting for characteristics of the work itself.</a:t>
            </a:r>
          </a:p>
          <a:p>
            <a:pPr>
              <a:spcBef>
                <a:spcPct val="0"/>
              </a:spcBef>
            </a:pPr>
            <a:endParaRPr lang="en-US" dirty="0">
              <a:latin typeface="Times New Roman" panose="02020603050405020304" pitchFamily="18" charset="0"/>
              <a:cs typeface="Times New Roman" panose="02020603050405020304" pitchFamily="18" charset="0"/>
            </a:endParaRPr>
          </a:p>
          <a:p>
            <a:pPr>
              <a:spcBef>
                <a:spcPct val="0"/>
              </a:spcBef>
            </a:pPr>
            <a:r>
              <a:rPr lang="en-US" dirty="0">
                <a:latin typeface="Times New Roman" panose="02020603050405020304" pitchFamily="18" charset="0"/>
                <a:cs typeface="Times New Roman" panose="02020603050405020304" pitchFamily="18" charset="0"/>
              </a:rPr>
              <a:t>Personality also plays a role in job satisfaction. Research has shown that people who have positive </a:t>
            </a:r>
            <a:r>
              <a:rPr lang="en-US" b="0" dirty="0">
                <a:latin typeface="Times New Roman" panose="02020603050405020304" pitchFamily="18" charset="0"/>
                <a:cs typeface="Times New Roman" panose="02020603050405020304" pitchFamily="18" charset="0"/>
              </a:rPr>
              <a:t>core self-evaluations, </a:t>
            </a:r>
            <a:r>
              <a:rPr lang="en-US" dirty="0">
                <a:latin typeface="Times New Roman" panose="02020603050405020304" pitchFamily="18" charset="0"/>
                <a:cs typeface="Times New Roman" panose="02020603050405020304" pitchFamily="18" charset="0"/>
              </a:rPr>
              <a:t>who believe in their inner worth and basic competence,</a:t>
            </a:r>
            <a:r>
              <a:rPr lang="en-US" baseline="0"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are more satisfied with their jobs than those with negative core self-evaluations.</a:t>
            </a:r>
          </a:p>
          <a:p>
            <a:pPr>
              <a:spcBef>
                <a:spcPct val="0"/>
              </a:spcBef>
            </a:pPr>
            <a:endParaRPr lang="en-US" dirty="0">
              <a:latin typeface="Times New Roman" panose="02020603050405020304" pitchFamily="18" charset="0"/>
              <a:cs typeface="Times New Roman" panose="02020603050405020304" pitchFamily="18" charset="0"/>
            </a:endParaRPr>
          </a:p>
          <a:p>
            <a:pPr>
              <a:spcBef>
                <a:spcPct val="0"/>
              </a:spcBef>
            </a:pPr>
            <a:r>
              <a:rPr lang="en-US" dirty="0">
                <a:latin typeface="Times New Roman" panose="02020603050405020304" pitchFamily="18" charset="0"/>
                <a:cs typeface="Times New Roman" panose="02020603050405020304" pitchFamily="18" charset="0"/>
              </a:rPr>
              <a:t>Pay also has an influence on job satisfaction but not as much as one might think. We’ll look at it in the next slide.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8746982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t>Exhibit 3-5 shows the relationship between the average pay for a job and the average level of job satisfaction. Once an individual reaches a level of comfortable living (in the United States, that occurs at about $40,000 a year, depending on the region and family size), the relationship between pay and job satisfaction virtually disappears. Money does motivate people, as we will discover in Chapter 6,</a:t>
            </a:r>
            <a:r>
              <a:rPr lang="en-US" baseline="0" dirty="0"/>
              <a:t> b</a:t>
            </a:r>
            <a:r>
              <a:rPr lang="en-US" dirty="0"/>
              <a:t>ut what motivates us is not necessarily the same as what makes us happy.</a:t>
            </a:r>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31796208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dirty="0">
                <a:latin typeface="Times New Roman" panose="02020603050405020304" pitchFamily="18" charset="0"/>
                <a:cs typeface="Times New Roman" panose="02020603050405020304" pitchFamily="18" charset="0"/>
              </a:rPr>
              <a:t>An organization’s commitment to </a:t>
            </a:r>
            <a:r>
              <a:rPr lang="en-US" b="1" dirty="0">
                <a:latin typeface="Times New Roman" panose="02020603050405020304" pitchFamily="18" charset="0"/>
                <a:cs typeface="Times New Roman" panose="02020603050405020304" pitchFamily="18" charset="0"/>
              </a:rPr>
              <a:t>corporate social responsibility (CSR)</a:t>
            </a: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or its self-regulated actions to benefit society or the environment beyond what is required by law, increasingly affects employee job satisfaction. Organizations practice CSR in a number of ways, including environmental sustainability initiatives, nonprofit work, and charitable giving.</a:t>
            </a:r>
          </a:p>
          <a:p>
            <a:pPr marL="0" lvl="2"/>
            <a:endParaRPr lang="en-US" dirty="0">
              <a:latin typeface="Times New Roman" panose="02020603050405020304" pitchFamily="18" charset="0"/>
              <a:cs typeface="Times New Roman" panose="02020603050405020304" pitchFamily="18" charset="0"/>
            </a:endParaRPr>
          </a:p>
          <a:p>
            <a:pPr marL="0" lvl="2"/>
            <a:r>
              <a:rPr lang="en-US" dirty="0">
                <a:latin typeface="Times New Roman" panose="02020603050405020304" pitchFamily="18" charset="0"/>
                <a:cs typeface="Times New Roman" panose="02020603050405020304" pitchFamily="18" charset="0"/>
              </a:rPr>
              <a:t>The relationship between CSR and job satisfaction is particularly strong for Millennials.</a:t>
            </a:r>
          </a:p>
          <a:p>
            <a:pPr marL="0" lvl="2"/>
            <a:endParaRPr lang="en-US" dirty="0">
              <a:latin typeface="Times New Roman" panose="02020603050405020304" pitchFamily="18" charset="0"/>
              <a:cs typeface="Times New Roman" panose="02020603050405020304" pitchFamily="18" charset="0"/>
            </a:endParaRPr>
          </a:p>
          <a:p>
            <a:pPr marL="0" lvl="2"/>
            <a:r>
              <a:rPr lang="en-US" dirty="0">
                <a:latin typeface="Times New Roman" panose="02020603050405020304" pitchFamily="18" charset="0"/>
                <a:cs typeface="Times New Roman" panose="02020603050405020304" pitchFamily="18" charset="0"/>
              </a:rPr>
              <a:t>Although the link between CSR and job satisfaction is strengthening, not all employees find value in CSR. Therefore, organizations need to address a few issues in order to be most effective: </a:t>
            </a:r>
          </a:p>
          <a:p>
            <a:pPr marL="171450" lvl="3"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First, not all projects are equally meaningful for every person’s job satisfaction, yet participation for all employees is sometimes expected.</a:t>
            </a:r>
          </a:p>
          <a:p>
            <a:pPr marL="171450" lvl="3"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Second, some organizations require employees to contribute in a prescribed manner.</a:t>
            </a:r>
          </a:p>
          <a:p>
            <a:pPr marL="171450" lvl="3"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Third, CSR measures can seem disconnected from the employee’s actual work, providing no increase to job satisfaction.</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14368885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dirty="0">
                <a:latin typeface="Times New Roman" panose="02020603050405020304" pitchFamily="18" charset="0"/>
                <a:cs typeface="Times New Roman" panose="02020603050405020304" pitchFamily="18" charset="0"/>
              </a:rPr>
              <a:t>Now, let’s look at specific outcomes of job satisfaction related to job performance, OCB, customer satisfaction, and life satisfaction.</a:t>
            </a:r>
          </a:p>
          <a:p>
            <a:pPr marL="171450" lvl="1"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Job Performance: Happy workers are more likely to be productive workers—the evidence suggests that productivity is likely to lead to satisfaction.</a:t>
            </a:r>
          </a:p>
          <a:p>
            <a:pPr marL="171450" lvl="1"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Organizational Citizenship Behavior (OCB): It seems logical to assume job satisfaction should be a major determinant of an employee’s organizational citizenship behavior (OCB). Finally, research shows that when people are more satisfied with their jobs, they are more likely to engage in OCBs.</a:t>
            </a:r>
          </a:p>
          <a:p>
            <a:pPr marL="171450" lvl="1"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Customer Satisfaction: Evidence indicates that satisfied employees increase customer satisfaction and loyalty.</a:t>
            </a:r>
          </a:p>
          <a:p>
            <a:pPr marL="171450" lvl="2" indent="-171450">
              <a:spcBef>
                <a:spcPct val="0"/>
              </a:spcBef>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Life Satisfaction: Research in Europe indicated that job satisfaction is positively correlated with life satisfaction, and your attitudes and experiences in life spill over in to your job approaches and experiences. Furthermore, life satisfaction decreases when people become unemployed.</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1319438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r>
              <a:rPr lang="en-US" dirty="0">
                <a:latin typeface="Times New Roman" panose="02020603050405020304" pitchFamily="18" charset="0"/>
                <a:cs typeface="Times New Roman" panose="02020603050405020304" pitchFamily="18" charset="0"/>
              </a:rPr>
              <a:t>What happens when employees dislike their jobs? The exit–voice–loyalty–neglect framework shown in Exhibit 3-6 is helpful for understanding the consequences of dissatisfaction. </a:t>
            </a:r>
          </a:p>
          <a:p>
            <a:pPr marL="0" lvl="1"/>
            <a:r>
              <a:rPr lang="en-US" dirty="0">
                <a:latin typeface="Times New Roman" panose="02020603050405020304" pitchFamily="18" charset="0"/>
                <a:cs typeface="Times New Roman" panose="02020603050405020304" pitchFamily="18" charset="0"/>
              </a:rPr>
              <a:t>The exhibit illustrates employees’ four responses to job dissatisfaction, which differ along two dimensions: constructive/destructive and active/passive. </a:t>
            </a:r>
          </a:p>
          <a:p>
            <a:pPr marL="0" lvl="1"/>
            <a:r>
              <a:rPr lang="en-US" dirty="0">
                <a:latin typeface="Times New Roman" panose="02020603050405020304" pitchFamily="18" charset="0"/>
                <a:cs typeface="Times New Roman" panose="02020603050405020304" pitchFamily="18" charset="0"/>
              </a:rPr>
              <a:t>The responses are as follows:</a:t>
            </a:r>
          </a:p>
          <a:p>
            <a:pPr marL="171450" lvl="2" indent="-1714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Exit</a:t>
            </a:r>
            <a:r>
              <a:rPr lang="en-US" dirty="0">
                <a:latin typeface="Times New Roman" panose="02020603050405020304" pitchFamily="18" charset="0"/>
                <a:cs typeface="Times New Roman" panose="02020603050405020304" pitchFamily="18" charset="0"/>
              </a:rPr>
              <a:t>. The </a:t>
            </a:r>
            <a:r>
              <a:rPr lang="en-US" b="1" dirty="0">
                <a:latin typeface="Times New Roman" panose="02020603050405020304" pitchFamily="18" charset="0"/>
                <a:cs typeface="Times New Roman" panose="02020603050405020304" pitchFamily="18" charset="0"/>
              </a:rPr>
              <a:t>exit response </a:t>
            </a:r>
            <a:r>
              <a:rPr lang="en-US" dirty="0">
                <a:latin typeface="Times New Roman" panose="02020603050405020304" pitchFamily="18" charset="0"/>
                <a:cs typeface="Times New Roman" panose="02020603050405020304" pitchFamily="18" charset="0"/>
              </a:rPr>
              <a:t>directs behavior toward leaving the organization, including looking for a new position or resigning. </a:t>
            </a:r>
          </a:p>
          <a:p>
            <a:pPr marL="171450" lvl="2" indent="-1714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Voice</a:t>
            </a:r>
            <a:r>
              <a:rPr lang="en-US" dirty="0">
                <a:latin typeface="Times New Roman" panose="02020603050405020304" pitchFamily="18" charset="0"/>
                <a:cs typeface="Times New Roman" panose="02020603050405020304" pitchFamily="18" charset="0"/>
              </a:rPr>
              <a:t>. The </a:t>
            </a:r>
            <a:r>
              <a:rPr lang="en-US" b="1" dirty="0">
                <a:latin typeface="Times New Roman" panose="02020603050405020304" pitchFamily="18" charset="0"/>
                <a:cs typeface="Times New Roman" panose="02020603050405020304" pitchFamily="18" charset="0"/>
              </a:rPr>
              <a:t>voice response </a:t>
            </a:r>
            <a:r>
              <a:rPr lang="en-US" dirty="0">
                <a:latin typeface="Times New Roman" panose="02020603050405020304" pitchFamily="18" charset="0"/>
                <a:cs typeface="Times New Roman" panose="02020603050405020304" pitchFamily="18" charset="0"/>
              </a:rPr>
              <a:t>includes actively and constructively attempting to improve conditions, including suggesting improvements, discussing problems with superiors, and undertaking union activity.</a:t>
            </a:r>
          </a:p>
          <a:p>
            <a:pPr marL="171450" lvl="2" indent="-1714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Loyalty</a:t>
            </a:r>
            <a:r>
              <a:rPr lang="en-US" dirty="0">
                <a:latin typeface="Times New Roman" panose="02020603050405020304" pitchFamily="18" charset="0"/>
                <a:cs typeface="Times New Roman" panose="02020603050405020304" pitchFamily="18" charset="0"/>
              </a:rPr>
              <a:t>. The </a:t>
            </a:r>
            <a:r>
              <a:rPr lang="en-US" b="1" dirty="0">
                <a:latin typeface="Times New Roman" panose="02020603050405020304" pitchFamily="18" charset="0"/>
                <a:cs typeface="Times New Roman" panose="02020603050405020304" pitchFamily="18" charset="0"/>
              </a:rPr>
              <a:t>loyalty response </a:t>
            </a:r>
            <a:r>
              <a:rPr lang="en-US" dirty="0">
                <a:latin typeface="Times New Roman" panose="02020603050405020304" pitchFamily="18" charset="0"/>
                <a:cs typeface="Times New Roman" panose="02020603050405020304" pitchFamily="18" charset="0"/>
              </a:rPr>
              <a:t>means passively but optimistically waiting for conditions to improve, including speaking up for the organization in the face of external criticism and trusting the organization and its management to “do the right thing.”</a:t>
            </a:r>
          </a:p>
          <a:p>
            <a:pPr marL="171450" lvl="2" indent="-1714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Neglect</a:t>
            </a:r>
            <a:r>
              <a:rPr lang="en-US" dirty="0">
                <a:latin typeface="Times New Roman" panose="02020603050405020304" pitchFamily="18" charset="0"/>
                <a:cs typeface="Times New Roman" panose="02020603050405020304" pitchFamily="18" charset="0"/>
              </a:rPr>
              <a:t>. The </a:t>
            </a:r>
            <a:r>
              <a:rPr lang="en-US" b="1" dirty="0">
                <a:latin typeface="Times New Roman" panose="02020603050405020304" pitchFamily="18" charset="0"/>
                <a:cs typeface="Times New Roman" panose="02020603050405020304" pitchFamily="18" charset="0"/>
              </a:rPr>
              <a:t>neglect response </a:t>
            </a:r>
            <a:r>
              <a:rPr lang="en-US" dirty="0">
                <a:latin typeface="Times New Roman" panose="02020603050405020304" pitchFamily="18" charset="0"/>
                <a:cs typeface="Times New Roman" panose="02020603050405020304" pitchFamily="18" charset="0"/>
              </a:rPr>
              <a:t>passively allows conditions to worsen and includes chronic absenteeism or lateness, reduced effort, and increased error rate.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2968782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a:t>In addition, we can look at job dissatisfaction by exploring counterproductive work behavior. Substance abuse, stealing at work, undue socializing, gossiping, absenteeism, and tardiness are examples of behaviors that are destructive to organizations. </a:t>
            </a:r>
          </a:p>
          <a:p>
            <a:pPr marL="0" lvl="2"/>
            <a:r>
              <a:rPr lang="en-US" dirty="0"/>
              <a:t>They are indicators of a broader syndrome called </a:t>
            </a:r>
            <a:r>
              <a:rPr lang="en-US" b="1" dirty="0"/>
              <a:t>counterproductive work behavior (CWB)</a:t>
            </a:r>
            <a:r>
              <a:rPr lang="en-US" dirty="0"/>
              <a:t>, also termed deviant behavior in the workplace, or simply employee withdrawal. CWB doesn’t just happen</a:t>
            </a:r>
            <a:r>
              <a:rPr lang="en-US" dirty="0">
                <a:latin typeface="Times New Roman" panose="02020603050405020304" pitchFamily="18" charset="0"/>
                <a:cs typeface="Times New Roman" panose="02020603050405020304" pitchFamily="18" charset="0"/>
              </a:rPr>
              <a:t>—</a:t>
            </a:r>
            <a:r>
              <a:rPr lang="en-US" dirty="0"/>
              <a:t>the behaviors often follow negative and sometimes longstanding attitudes. Generally, job dissatisfaction predicts CWB. People who are not satisfied with their work become frustrated, which lowers their performance and makes them more likely to commit CWB. Other research suggests that, in addition to vocational misfit (being in the wrong line of work), lack of fit with the organization (working in the wrong kind of organizational culture) also predicts CWBs.</a:t>
            </a:r>
          </a:p>
          <a:p>
            <a:pPr marL="0" lvl="2"/>
            <a:r>
              <a:rPr lang="en-US" dirty="0"/>
              <a:t>As a manager, you can take steps to mitigate CWB. You can poll employee attitudes, for instance, and identify areas for workplace improvement. If there is no vocational fit, the employee will not be fulfilled, so you can screen for that. Tailoring tasks so a person’s abilities and values can be exercised should increase job satisfaction and reduce CWB. Furthermore, creating strong teams, integrating supervisors with them, providing formalized team policies, and introducing team-based incentives may help lower the CWB “contagion” that lowers the standards of the group.</a:t>
            </a:r>
          </a:p>
          <a:p>
            <a:pPr marL="171450" lvl="2" indent="-171450">
              <a:buFont typeface="Arial" panose="020B0604020202020204" pitchFamily="34" charset="0"/>
              <a:buChar char="•"/>
            </a:pPr>
            <a:r>
              <a:rPr lang="en-US" dirty="0"/>
              <a:t>Absenteeism: We find a consistent negative relationship between satisfaction and absenteeism. The more satisfied you are, the less likely you are to miss work. </a:t>
            </a:r>
          </a:p>
          <a:p>
            <a:pPr marL="171450" lvl="2" indent="-171450">
              <a:buFont typeface="Arial" panose="020B0604020202020204" pitchFamily="34" charset="0"/>
              <a:buChar char="•"/>
            </a:pPr>
            <a:r>
              <a:rPr lang="en-US" dirty="0"/>
              <a:t>Turnover: Satisfaction is also negatively related to turnover, but the correlation is stronger than what we found for absenteeism. </a:t>
            </a:r>
          </a:p>
          <a:p>
            <a:pPr marL="171450" lvl="2" indent="-171450">
              <a:buFont typeface="Arial" panose="020B0604020202020204" pitchFamily="34" charset="0"/>
              <a:buChar char="•"/>
            </a:pPr>
            <a:r>
              <a:rPr lang="en-US" dirty="0"/>
              <a:t>Workplace Deviance: Job dissatisfaction predicts unionization, stealing, undue socializing, and tardiness. If employees don’t like their work environment, they will respond somehow.</a:t>
            </a:r>
          </a:p>
          <a:p>
            <a:pPr marL="0" lvl="1"/>
            <a:r>
              <a:rPr lang="en-US" dirty="0"/>
              <a:t>Managers Often “Don’t Get It”</a:t>
            </a:r>
          </a:p>
          <a:p>
            <a:pPr marL="0" lvl="2"/>
            <a:r>
              <a:rPr lang="en-US" dirty="0"/>
              <a:t>It should come as no surprise that job satisfaction can affect the bottom line. Regular surveys can reduce gaps between what managers think employees feel and what they really feel.</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3301787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a:latin typeface="Times New Roman" pitchFamily="18" charset="0"/>
              </a:rPr>
              <a:t>Creating a satisfied workforce is not a guarantee of successful performance, but managers should make it a priority as</a:t>
            </a:r>
            <a:r>
              <a:rPr lang="en-US" baseline="0" dirty="0">
                <a:latin typeface="Times New Roman" pitchFamily="18" charset="0"/>
              </a:rPr>
              <a:t> much as</a:t>
            </a:r>
            <a:r>
              <a:rPr lang="en-US" dirty="0">
                <a:latin typeface="Times New Roman" pitchFamily="18" charset="0"/>
              </a:rPr>
              <a:t> possible. In particular, managers should:</a:t>
            </a:r>
          </a:p>
          <a:p>
            <a:pPr marL="171450" lvl="2" indent="-171450">
              <a:buFont typeface="Arial" panose="020B0604020202020204" pitchFamily="34" charset="0"/>
              <a:buChar char="•"/>
            </a:pPr>
            <a:r>
              <a:rPr lang="en-US" dirty="0"/>
              <a:t>Of the major job attitudes</a:t>
            </a:r>
            <a:r>
              <a:rPr lang="en-US" dirty="0">
                <a:latin typeface="Times New Roman" panose="02020603050405020304" pitchFamily="18" charset="0"/>
                <a:cs typeface="Times New Roman" panose="02020603050405020304" pitchFamily="18" charset="0"/>
              </a:rPr>
              <a:t>—</a:t>
            </a:r>
            <a:r>
              <a:rPr lang="en-US" dirty="0"/>
              <a:t>job satisfaction, job involvement, organizational commitment, perceived organizational support (POS), and employee engagement</a:t>
            </a:r>
            <a:r>
              <a:rPr lang="en-US" dirty="0">
                <a:latin typeface="Times New Roman" panose="02020603050405020304" pitchFamily="18" charset="0"/>
                <a:cs typeface="Times New Roman" panose="02020603050405020304" pitchFamily="18" charset="0"/>
              </a:rPr>
              <a:t>—</a:t>
            </a:r>
            <a:r>
              <a:rPr lang="en-US" dirty="0"/>
              <a:t>remember that an employee’s job satisfaction level is the best single predictor of behavior.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Pay attention to employees’ job satisfaction levels as determinants of their performance, turnover, absenteeism, and withdrawal behaviors.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3214872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Measure employee job attitudes objectively and at regular </a:t>
            </a:r>
            <a:r>
              <a:rPr lang="en-US" sz="1200" b="0" i="0" u="none" strike="noStrike" kern="1200" baseline="0">
                <a:solidFill>
                  <a:schemeClr val="tx1"/>
                </a:solidFill>
                <a:latin typeface="+mn-lt"/>
                <a:ea typeface="+mn-ea"/>
                <a:cs typeface="+mn-cs"/>
              </a:rPr>
              <a:t>intervals to </a:t>
            </a:r>
            <a:r>
              <a:rPr lang="en-US" sz="1200" b="0" i="0" u="none" strike="noStrike" kern="1200" baseline="0" dirty="0">
                <a:solidFill>
                  <a:schemeClr val="tx1"/>
                </a:solidFill>
                <a:latin typeface="+mn-lt"/>
                <a:ea typeface="+mn-ea"/>
                <a:cs typeface="+mn-cs"/>
              </a:rPr>
              <a:t>determine how employees are reacting to their work.</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Evaluate the fit between the employee’s work interests and the intrinsic parts of his/her job to create work that is challenging and interesting to the individual.</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Consider the fact that high pay alone is unlikely to create a satisfying work environment.</a:t>
            </a:r>
            <a:r>
              <a:rPr lang="en-US" dirty="0">
                <a:latin typeface="Times New Roman" pitchFamily="18" charset="0"/>
              </a:rPr>
              <a:t>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14337848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After studying this chapter, you should be able to:</a:t>
            </a:r>
          </a:p>
          <a:p>
            <a:pPr marL="457200" indent="-342900" fontAlgn="auto">
              <a:spcAft>
                <a:spcPts val="0"/>
              </a:spcAft>
              <a:buFont typeface="Arial" panose="020B0604020202020204" pitchFamily="34" charset="0"/>
              <a:buChar char="•"/>
              <a:defRPr/>
            </a:pPr>
            <a:r>
              <a:rPr lang="en-US" dirty="0"/>
              <a:t>Contrast the three components of an attitude.</a:t>
            </a:r>
          </a:p>
          <a:p>
            <a:pPr marL="457200" indent="-342900" fontAlgn="auto">
              <a:spcAft>
                <a:spcPts val="0"/>
              </a:spcAft>
              <a:buFont typeface="Arial" panose="020B0604020202020204" pitchFamily="34" charset="0"/>
              <a:buChar char="•"/>
              <a:defRPr/>
            </a:pPr>
            <a:r>
              <a:rPr lang="en-US" dirty="0"/>
              <a:t>Summarize the relationship between attitudes and behavior.</a:t>
            </a:r>
          </a:p>
          <a:p>
            <a:pPr marL="457200" indent="-342900" fontAlgn="auto">
              <a:spcAft>
                <a:spcPts val="0"/>
              </a:spcAft>
              <a:buFont typeface="Arial" panose="020B0604020202020204" pitchFamily="34" charset="0"/>
              <a:buChar char="•"/>
              <a:defRPr/>
            </a:pPr>
            <a:r>
              <a:rPr lang="en-US" dirty="0"/>
              <a:t>Compare the major job attitudes.</a:t>
            </a:r>
          </a:p>
          <a:p>
            <a:pPr marL="457200" indent="-342900" fontAlgn="auto">
              <a:spcAft>
                <a:spcPts val="0"/>
              </a:spcAft>
              <a:buFont typeface="Arial" panose="020B0604020202020204" pitchFamily="34" charset="0"/>
              <a:buChar char="•"/>
              <a:defRPr/>
            </a:pPr>
            <a:r>
              <a:rPr lang="en-US" dirty="0"/>
              <a:t>Define </a:t>
            </a:r>
            <a:r>
              <a:rPr lang="en-US" i="1" dirty="0"/>
              <a:t>job satisfaction</a:t>
            </a:r>
            <a:r>
              <a:rPr lang="en-US" dirty="0"/>
              <a:t>.</a:t>
            </a:r>
          </a:p>
          <a:p>
            <a:pPr marL="457200" indent="-342900" fontAlgn="auto">
              <a:spcAft>
                <a:spcPts val="0"/>
              </a:spcAft>
              <a:buFont typeface="Arial" panose="020B0604020202020204" pitchFamily="34" charset="0"/>
              <a:buChar char="•"/>
              <a:defRPr/>
            </a:pPr>
            <a:r>
              <a:rPr lang="en-US" dirty="0"/>
              <a:t>Summarize the main causes of job satisfaction.</a:t>
            </a:r>
          </a:p>
          <a:p>
            <a:pPr marL="457200" indent="-342900" fontAlgn="auto">
              <a:spcAft>
                <a:spcPts val="0"/>
              </a:spcAft>
              <a:buFont typeface="Arial" panose="020B0604020202020204" pitchFamily="34" charset="0"/>
              <a:buChar char="•"/>
              <a:defRPr/>
            </a:pPr>
            <a:r>
              <a:rPr lang="en-US" dirty="0"/>
              <a:t>Identify three outcomes of job satisfaction.</a:t>
            </a:r>
          </a:p>
          <a:p>
            <a:pPr marL="457200" indent="-342900" fontAlgn="auto">
              <a:spcAft>
                <a:spcPts val="0"/>
              </a:spcAft>
              <a:buFont typeface="Arial" panose="020B0604020202020204" pitchFamily="34" charset="0"/>
              <a:buChar char="•"/>
              <a:defRPr/>
            </a:pPr>
            <a:r>
              <a:rPr lang="en-US" dirty="0"/>
              <a:t>Identify four employee responses to dissatisfaction.</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2115384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2/22/21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5" name="Picture 14"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600" y="6434394"/>
            <a:ext cx="918000" cy="279915"/>
          </a:xfrm>
          <a:prstGeom prst="rect">
            <a:avLst/>
          </a:prstGeom>
        </p:spPr>
      </p:pic>
      <p:sp>
        <p:nvSpPr>
          <p:cNvPr id="11"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buNone/>
              <a:defRPr lang="en-IN" sz="2200" kern="1200" dirty="0">
                <a:solidFill>
                  <a:schemeClr val="tx1"/>
                </a:solidFill>
                <a:latin typeface="+mn-lt"/>
                <a:ea typeface="+mn-ea"/>
                <a:cs typeface="+mn-cs"/>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endParaRPr lang="en-IN"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600" y="6434394"/>
            <a:ext cx="918000" cy="279915"/>
          </a:xfrm>
          <a:prstGeom prst="rect">
            <a:avLst/>
          </a:prstGeom>
        </p:spPr>
      </p:pic>
    </p:spTree>
    <p:extLst>
      <p:ext uri="{BB962C8B-B14F-4D97-AF65-F5344CB8AC3E}">
        <p14:creationId xmlns:p14="http://schemas.microsoft.com/office/powerpoint/2010/main" val="2981062836"/>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2/22/21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2/22/21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3600">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1440" y="6178248"/>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2/22/21</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2/22/21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2 new slide">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1"/>
            <a:ext cx="8229600" cy="1447800"/>
          </a:xfrm>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2/22/21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
        <p:nvSpPr>
          <p:cNvPr id="5" name="Content Placeholder 4"/>
          <p:cNvSpPr>
            <a:spLocks noGrp="1"/>
          </p:cNvSpPr>
          <p:nvPr>
            <p:ph sz="quarter" idx="13"/>
          </p:nvPr>
        </p:nvSpPr>
        <p:spPr>
          <a:xfrm>
            <a:off x="457200" y="3657600"/>
            <a:ext cx="82296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255089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2/22/21</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4" name="Picture 13"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600" y="6434394"/>
            <a:ext cx="918000" cy="279915"/>
          </a:xfrm>
          <a:prstGeom prst="rect">
            <a:avLst/>
          </a:prstGeom>
        </p:spPr>
      </p:pic>
      <p:sp>
        <p:nvSpPr>
          <p:cNvPr id="12"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7" name="Content Placeholder 2"/>
          <p:cNvSpPr>
            <a:spLocks noGrp="1"/>
          </p:cNvSpPr>
          <p:nvPr>
            <p:ph idx="13"/>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idx="1"/>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2/22/21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2/22/21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6" name="Title 7"/>
          <p:cNvSpPr>
            <a:spLocks noGrp="1"/>
          </p:cNvSpPr>
          <p:nvPr>
            <p:ph type="title"/>
          </p:nvPr>
        </p:nvSpPr>
        <p:spPr>
          <a:xfrm>
            <a:off x="457200" y="215372"/>
            <a:ext cx="8229600" cy="1097280"/>
          </a:xfrm>
        </p:spPr>
        <p:txBody>
          <a:bodyPr/>
          <a:lstStyle/>
          <a:p>
            <a:r>
              <a:rPr lang="en-US" dirty="0"/>
              <a:t>Click to edit Master title style</a:t>
            </a:r>
          </a:p>
        </p:txBody>
      </p:sp>
      <p:sp>
        <p:nvSpPr>
          <p:cNvPr id="7" name="Content Placeholder 2"/>
          <p:cNvSpPr>
            <a:spLocks noGrp="1"/>
          </p:cNvSpPr>
          <p:nvPr>
            <p:ph idx="1"/>
          </p:nvPr>
        </p:nvSpPr>
        <p:spPr>
          <a:xfrm>
            <a:off x="457200" y="1600201"/>
            <a:ext cx="8229600" cy="914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457200" y="2667000"/>
            <a:ext cx="3886200" cy="2438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4419600" y="2667000"/>
            <a:ext cx="4267200" cy="2438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4" name="Date Placeholder 13"/>
          <p:cNvSpPr>
            <a:spLocks noGrp="1"/>
          </p:cNvSpPr>
          <p:nvPr>
            <p:ph type="dt" sz="half" idx="10"/>
          </p:nvPr>
        </p:nvSpPr>
        <p:spPr/>
        <p:txBody>
          <a:bodyPr/>
          <a:lstStyle/>
          <a:p>
            <a:fld id="{A9DF6EFB-3F44-496C-A842-1E0B3D3B975A}" type="datetimeFigureOut">
              <a:rPr lang="en-US" smtClean="0"/>
              <a:pPr/>
              <a:t>2/22/21</a:t>
            </a:fld>
            <a:endParaRPr lang="en-US" dirty="0"/>
          </a:p>
        </p:txBody>
      </p:sp>
      <p:sp>
        <p:nvSpPr>
          <p:cNvPr id="15" name="Slide Number Placeholder 14"/>
          <p:cNvSpPr>
            <a:spLocks noGrp="1"/>
          </p:cNvSpPr>
          <p:nvPr>
            <p:ph type="sldNum" sz="quarter" idx="11"/>
          </p:nvPr>
        </p:nvSpPr>
        <p:spPr/>
        <p:txBody>
          <a:bodyPr/>
          <a:lstStyle/>
          <a:p>
            <a:fld id="{200B2350-5261-4F5C-9DF5-EF0D264FC8D2}"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2/22/21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2/22/21</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1" name="Picture 10"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600" y="6434394"/>
            <a:ext cx="918000" cy="279915"/>
          </a:xfrm>
          <a:prstGeom prst="rect">
            <a:avLst/>
          </a:prstGeom>
        </p:spPr>
      </p:pic>
      <p:sp>
        <p:nvSpPr>
          <p:cNvPr id="9"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3711136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3013405536"/>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2/22/21</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10" name="Picture 9" descr="Pearson Logo"/>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53600" y="6434394"/>
            <a:ext cx="918000" cy="279915"/>
          </a:xfrm>
          <a:prstGeom prst="rect">
            <a:avLst/>
          </a:prstGeom>
        </p:spPr>
      </p:pic>
      <p:sp>
        <p:nvSpPr>
          <p:cNvPr id="9" name="Text Placeholder 2"/>
          <p:cNvSpPr txBox="1">
            <a:spLocks/>
          </p:cNvSpPr>
          <p:nvPr userDrawn="1"/>
        </p:nvSpPr>
        <p:spPr>
          <a:xfrm>
            <a:off x="1828800" y="6446520"/>
            <a:ext cx="6858000" cy="274320"/>
          </a:xfrm>
          <a:prstGeom prst="rect">
            <a:avLst/>
          </a:prstGeom>
        </p:spPr>
        <p:txBody>
          <a:bodyPr lIns="91440" tIns="45720" rIns="91440" bIns="45720" anchor="ctr" anchorCtr="0"/>
          <a:lstStyle>
            <a:lvl1pPr marL="0" indent="-256032" algn="r" defTabSz="914400" rtl="0" eaLnBrk="1" latinLnBrk="0" hangingPunct="1">
              <a:spcBef>
                <a:spcPts val="1500"/>
              </a:spcBef>
              <a:buClr>
                <a:srgbClr val="007FA3"/>
              </a:buClr>
              <a:buFont typeface="Arial" panose="020B0604020202020204" pitchFamily="34" charset="0"/>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a:defRPr/>
            </a:pPr>
            <a:r>
              <a:rPr lang="en-US" dirty="0"/>
              <a:t>Copyright © 2019 Pearson Education, Ltd. 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61" r:id="rId3"/>
    <p:sldLayoutId id="2147483656" r:id="rId4"/>
    <p:sldLayoutId id="2147483650" r:id="rId5"/>
    <p:sldLayoutId id="2147483659" r:id="rId6"/>
    <p:sldLayoutId id="2147483663" r:id="rId7"/>
    <p:sldLayoutId id="2147483658" r:id="rId8"/>
    <p:sldLayoutId id="2147483660" r:id="rId9"/>
    <p:sldLayoutId id="2147483662" r:id="rId10"/>
    <p:sldLayoutId id="2147483651" r:id="rId11"/>
    <p:sldLayoutId id="2147483654" r:id="rId12"/>
    <p:sldLayoutId id="2147483655" r:id="rId13"/>
    <p:sldLayoutId id="2147483664" r:id="rId14"/>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Behavior</a:t>
            </a:r>
          </a:p>
        </p:txBody>
      </p:sp>
      <p:sp>
        <p:nvSpPr>
          <p:cNvPr id="3" name="Text Placeholder 2"/>
          <p:cNvSpPr>
            <a:spLocks noGrp="1"/>
          </p:cNvSpPr>
          <p:nvPr>
            <p:ph type="body" sz="quarter" idx="13"/>
          </p:nvPr>
        </p:nvSpPr>
        <p:spPr/>
        <p:txBody>
          <a:bodyPr/>
          <a:lstStyle/>
          <a:p>
            <a:r>
              <a:rPr lang="en-US" dirty="0"/>
              <a:t>Eighteenth Edition, Global Edition</a:t>
            </a:r>
          </a:p>
        </p:txBody>
      </p:sp>
      <p:sp>
        <p:nvSpPr>
          <p:cNvPr id="4" name="Text Placeholder 3"/>
          <p:cNvSpPr>
            <a:spLocks noGrp="1"/>
          </p:cNvSpPr>
          <p:nvPr>
            <p:ph type="body" sz="quarter" idx="14"/>
          </p:nvPr>
        </p:nvSpPr>
        <p:spPr/>
        <p:txBody>
          <a:bodyPr/>
          <a:lstStyle/>
          <a:p>
            <a:r>
              <a:rPr lang="en-US" b="1" dirty="0"/>
              <a:t>Chapter 3</a:t>
            </a:r>
          </a:p>
        </p:txBody>
      </p:sp>
      <p:sp>
        <p:nvSpPr>
          <p:cNvPr id="5" name="Text Placeholder 4"/>
          <p:cNvSpPr>
            <a:spLocks noGrp="1"/>
          </p:cNvSpPr>
          <p:nvPr>
            <p:ph type="body" sz="quarter" idx="15"/>
          </p:nvPr>
        </p:nvSpPr>
        <p:spPr/>
        <p:txBody>
          <a:bodyPr/>
          <a:lstStyle/>
          <a:p>
            <a:r>
              <a:rPr lang="en-US" dirty="0"/>
              <a:t>Attitudes and Job Satisfaction</a:t>
            </a:r>
          </a:p>
        </p:txBody>
      </p:sp>
      <p:sp>
        <p:nvSpPr>
          <p:cNvPr id="6" name="Text Placeholder 5"/>
          <p:cNvSpPr>
            <a:spLocks noGrp="1"/>
          </p:cNvSpPr>
          <p:nvPr>
            <p:ph type="body" sz="quarter" idx="16"/>
          </p:nvPr>
        </p:nvSpPr>
        <p:spPr/>
        <p:txBody>
          <a:bodyPr/>
          <a:lstStyle/>
          <a:p>
            <a:pPr algn="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Pearson Education, Ltd. All Rights Reserved.</a:t>
            </a:r>
          </a:p>
        </p:txBody>
      </p:sp>
      <p:pic>
        <p:nvPicPr>
          <p:cNvPr id="8" name="Picture 7" descr="Front cover: Organizational Behavior, Eighteenth Edition by Stephen P. Robbins and Timothy A. Judge"/>
          <p:cNvPicPr>
            <a:picLocks noChangeAspect="1"/>
          </p:cNvPicPr>
          <p:nvPr/>
        </p:nvPicPr>
        <p:blipFill>
          <a:blip r:embed="rId3" cstate="print"/>
          <a:stretch>
            <a:fillRect/>
          </a:stretch>
        </p:blipFill>
        <p:spPr>
          <a:xfrm>
            <a:off x="472776" y="1291894"/>
            <a:ext cx="3860117" cy="4948104"/>
          </a:xfrm>
          <a:prstGeom prst="rect">
            <a:avLst/>
          </a:prstGeom>
        </p:spPr>
      </p:pic>
    </p:spTree>
    <p:extLst>
      <p:ext uri="{BB962C8B-B14F-4D97-AF65-F5344CB8AC3E}">
        <p14:creationId xmlns:p14="http://schemas.microsoft.com/office/powerpoint/2010/main" val="3250824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Learning Objectives </a:t>
            </a:r>
            <a:endParaRPr lang="en-US" sz="3600" b="0" dirty="0">
              <a:latin typeface="+mj-lt"/>
            </a:endParaRPr>
          </a:p>
        </p:txBody>
      </p:sp>
      <p:sp>
        <p:nvSpPr>
          <p:cNvPr id="4" name="Content Placeholder 3"/>
          <p:cNvSpPr>
            <a:spLocks noGrp="1"/>
          </p:cNvSpPr>
          <p:nvPr>
            <p:ph idx="1"/>
          </p:nvPr>
        </p:nvSpPr>
        <p:spPr/>
        <p:txBody>
          <a:bodyPr/>
          <a:lstStyle/>
          <a:p>
            <a:pPr marL="530352" indent="-530352" fontAlgn="auto">
              <a:spcBef>
                <a:spcPts val="1200"/>
              </a:spcBef>
              <a:spcAft>
                <a:spcPts val="0"/>
              </a:spcAft>
              <a:buClr>
                <a:schemeClr val="bg2"/>
              </a:buClr>
              <a:buSzPct val="100000"/>
              <a:buNone/>
              <a:defRPr/>
            </a:pPr>
            <a:r>
              <a:rPr lang="en-US" sz="2400" b="1" dirty="0">
                <a:solidFill>
                  <a:srgbClr val="007FA3"/>
                </a:solidFill>
              </a:rPr>
              <a:t>3.1</a:t>
            </a:r>
            <a:r>
              <a:rPr lang="en-US" sz="2400" dirty="0"/>
              <a:t> Contrast the three components of an attitude.</a:t>
            </a:r>
          </a:p>
          <a:p>
            <a:pPr marL="530352" indent="-530352">
              <a:spcBef>
                <a:spcPts val="1200"/>
              </a:spcBef>
              <a:buClr>
                <a:schemeClr val="bg2"/>
              </a:buClr>
              <a:buNone/>
              <a:defRPr/>
            </a:pPr>
            <a:r>
              <a:rPr lang="en-US" sz="2400" b="1" dirty="0">
                <a:solidFill>
                  <a:srgbClr val="007FA3"/>
                </a:solidFill>
              </a:rPr>
              <a:t>3.2 </a:t>
            </a:r>
            <a:r>
              <a:rPr lang="en-US" sz="2400" dirty="0"/>
              <a:t>Summarize the relationship between attitudes and behavior.</a:t>
            </a:r>
          </a:p>
          <a:p>
            <a:pPr marL="530352" indent="-530352">
              <a:spcBef>
                <a:spcPts val="1200"/>
              </a:spcBef>
              <a:buClr>
                <a:schemeClr val="bg2"/>
              </a:buClr>
              <a:buNone/>
              <a:defRPr/>
            </a:pPr>
            <a:r>
              <a:rPr lang="en-US" sz="2400" b="1" dirty="0">
                <a:solidFill>
                  <a:srgbClr val="007FA3"/>
                </a:solidFill>
              </a:rPr>
              <a:t>3.3 </a:t>
            </a:r>
            <a:r>
              <a:rPr lang="en-US" sz="2400" dirty="0"/>
              <a:t>Compare the major job attitudes.</a:t>
            </a:r>
          </a:p>
          <a:p>
            <a:pPr marL="530352" indent="-530352">
              <a:spcBef>
                <a:spcPts val="1200"/>
              </a:spcBef>
              <a:buClr>
                <a:schemeClr val="bg2"/>
              </a:buClr>
              <a:buNone/>
              <a:defRPr/>
            </a:pPr>
            <a:r>
              <a:rPr lang="en-US" sz="2400" b="1" dirty="0">
                <a:solidFill>
                  <a:srgbClr val="007FA3"/>
                </a:solidFill>
              </a:rPr>
              <a:t>3.4 </a:t>
            </a:r>
            <a:r>
              <a:rPr lang="en-US" sz="2400" dirty="0"/>
              <a:t>Define </a:t>
            </a:r>
            <a:r>
              <a:rPr lang="en-US" sz="2400" i="1" dirty="0"/>
              <a:t>job satisfaction.</a:t>
            </a:r>
          </a:p>
          <a:p>
            <a:pPr marL="530352" indent="-530352">
              <a:spcBef>
                <a:spcPts val="1200"/>
              </a:spcBef>
              <a:buClr>
                <a:schemeClr val="bg2"/>
              </a:buClr>
              <a:buNone/>
              <a:defRPr/>
            </a:pPr>
            <a:r>
              <a:rPr lang="en-US" sz="2400" b="1" dirty="0">
                <a:solidFill>
                  <a:srgbClr val="007FA3"/>
                </a:solidFill>
              </a:rPr>
              <a:t>3.5 </a:t>
            </a:r>
            <a:r>
              <a:rPr lang="en-US" sz="2400" dirty="0"/>
              <a:t>Summarize the main causes of job satisfaction.</a:t>
            </a:r>
          </a:p>
          <a:p>
            <a:pPr marL="530352" indent="-530352">
              <a:spcBef>
                <a:spcPts val="1200"/>
              </a:spcBef>
              <a:buClr>
                <a:schemeClr val="bg2"/>
              </a:buClr>
              <a:buNone/>
              <a:defRPr/>
            </a:pPr>
            <a:r>
              <a:rPr lang="en-US" sz="2400" b="1" dirty="0">
                <a:solidFill>
                  <a:srgbClr val="007FA3"/>
                </a:solidFill>
              </a:rPr>
              <a:t>3.6 </a:t>
            </a:r>
            <a:r>
              <a:rPr lang="en-US" sz="2400" dirty="0"/>
              <a:t>Identify three outcomes of job satisfaction.</a:t>
            </a:r>
          </a:p>
          <a:p>
            <a:pPr marL="530352" indent="-530352">
              <a:spcBef>
                <a:spcPts val="1200"/>
              </a:spcBef>
              <a:buClr>
                <a:schemeClr val="bg2"/>
              </a:buClr>
              <a:buNone/>
              <a:defRPr/>
            </a:pPr>
            <a:r>
              <a:rPr lang="en-US" sz="2400" b="1" dirty="0">
                <a:solidFill>
                  <a:srgbClr val="007FA3"/>
                </a:solidFill>
              </a:rPr>
              <a:t>3.7 </a:t>
            </a:r>
            <a:r>
              <a:rPr lang="en-US" sz="2400" dirty="0"/>
              <a:t>Identify four employee responses to dissatisfaction.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Contrast the Three Components of an Attitude </a:t>
            </a:r>
            <a:r>
              <a:rPr lang="en-US" sz="2000" b="0" dirty="0">
                <a:latin typeface="+mj-lt"/>
              </a:rPr>
              <a:t>(1 of 2)</a:t>
            </a:r>
          </a:p>
        </p:txBody>
      </p:sp>
      <p:sp>
        <p:nvSpPr>
          <p:cNvPr id="3" name="Content Placeholder 2"/>
          <p:cNvSpPr>
            <a:spLocks noGrp="1"/>
          </p:cNvSpPr>
          <p:nvPr>
            <p:ph idx="1"/>
          </p:nvPr>
        </p:nvSpPr>
        <p:spPr/>
        <p:txBody>
          <a:bodyPr/>
          <a:lstStyle/>
          <a:p>
            <a:pPr marL="256032" indent="-256032">
              <a:buSzPct val="100000"/>
            </a:pPr>
            <a:r>
              <a:rPr lang="en-US" sz="2400" dirty="0">
                <a:cs typeface="Arial" charset="0"/>
              </a:rPr>
              <a:t>When your mother says: “You have an attitude!” is that good or bad?</a:t>
            </a:r>
          </a:p>
          <a:p>
            <a:pPr marL="256032" indent="-256032">
              <a:buSzPct val="100000"/>
            </a:pPr>
            <a:r>
              <a:rPr lang="en-US" sz="2400" b="1" dirty="0">
                <a:cs typeface="Arial" charset="0"/>
              </a:rPr>
              <a:t>Attitudes </a:t>
            </a:r>
            <a:r>
              <a:rPr lang="en-US" sz="2400" dirty="0">
                <a:cs typeface="Arial" charset="0"/>
              </a:rPr>
              <a:t>are evaluative statements</a:t>
            </a:r>
            <a:r>
              <a:rPr lang="en-US" sz="2400" dirty="0"/>
              <a:t>—</a:t>
            </a:r>
            <a:r>
              <a:rPr lang="en-US" sz="2400" dirty="0">
                <a:cs typeface="Arial" charset="0"/>
              </a:rPr>
              <a:t>either favorable or unfavorable</a:t>
            </a:r>
            <a:r>
              <a:rPr lang="en-US" sz="2400" dirty="0"/>
              <a:t>—</a:t>
            </a:r>
            <a:r>
              <a:rPr lang="en-US" sz="2400" dirty="0">
                <a:cs typeface="Arial" charset="0"/>
              </a:rPr>
              <a:t>about objects, people, or events.</a:t>
            </a:r>
          </a:p>
          <a:p>
            <a:pPr marL="740664" lvl="2" indent="-283464">
              <a:buFont typeface="Arial" panose="020B0604020202020204" pitchFamily="34" charset="0"/>
              <a:buChar char="–"/>
            </a:pPr>
            <a:r>
              <a:rPr lang="en-US" sz="2400" dirty="0">
                <a:cs typeface="Arial" charset="0"/>
              </a:rPr>
              <a:t>They reflect how we feel about something.</a:t>
            </a:r>
          </a:p>
          <a:p>
            <a:pPr marL="740664" lvl="2" indent="-283464">
              <a:buFont typeface="Arial" panose="020B0604020202020204" pitchFamily="34" charset="0"/>
              <a:buChar char="–"/>
            </a:pPr>
            <a:r>
              <a:rPr lang="en-US" sz="2400" dirty="0">
                <a:cs typeface="Arial" charset="0"/>
              </a:rPr>
              <a:t>In this unit we will be looking at the head, heart and hands.</a:t>
            </a:r>
          </a:p>
        </p:txBody>
      </p:sp>
    </p:spTree>
    <p:extLst>
      <p:ext uri="{BB962C8B-B14F-4D97-AF65-F5344CB8AC3E}">
        <p14:creationId xmlns:p14="http://schemas.microsoft.com/office/powerpoint/2010/main" val="1778542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Contrast the Three Components of an Attitude </a:t>
            </a:r>
            <a:r>
              <a:rPr lang="en-US" sz="2000" b="0" dirty="0">
                <a:latin typeface="+mj-lt"/>
              </a:rPr>
              <a:t>(2 of 2)</a:t>
            </a:r>
            <a:endParaRPr lang="en-US" dirty="0">
              <a:latin typeface="+mj-lt"/>
            </a:endParaRPr>
          </a:p>
        </p:txBody>
      </p:sp>
      <p:sp>
        <p:nvSpPr>
          <p:cNvPr id="3" name="Content Placeholder 2"/>
          <p:cNvSpPr>
            <a:spLocks noGrp="1"/>
          </p:cNvSpPr>
          <p:nvPr>
            <p:ph idx="1"/>
          </p:nvPr>
        </p:nvSpPr>
        <p:spPr>
          <a:xfrm>
            <a:off x="457200" y="1600201"/>
            <a:ext cx="8229600" cy="381000"/>
          </a:xfrm>
        </p:spPr>
        <p:txBody>
          <a:bodyPr/>
          <a:lstStyle/>
          <a:p>
            <a:pPr marL="0" indent="0">
              <a:buNone/>
            </a:pPr>
            <a:r>
              <a:rPr lang="en-IN" sz="2000" b="1" dirty="0"/>
              <a:t>Exhibit 3-1 </a:t>
            </a:r>
            <a:r>
              <a:rPr lang="en-IN" sz="2000" dirty="0"/>
              <a:t>The Components of an Attitude</a:t>
            </a:r>
          </a:p>
        </p:txBody>
      </p:sp>
      <p:pic>
        <p:nvPicPr>
          <p:cNvPr id="4" name="Picture 3" descr="An illustration displays three components of an Attitude&#10;The three components, affect, behavior and cognition, are closely related; they affect each other and also lead to and result from negative attitudes towards the supervisor. &#10;Affective equals feeling: Example: I dislike my supervisor!&#10;Behavioral equals action: Example: I’m looking for other work; I’ve complained about my supervisor to anyone who would listen.&#10;Cognitive equals evaluation: Example: My supervisor gave a promotion to a co-worker who deserved it less than I did. My supervisor is unfai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274" y="2006379"/>
            <a:ext cx="6079453" cy="4372274"/>
          </a:xfrm>
          <a:prstGeom prst="rect">
            <a:avLst/>
          </a:prstGeom>
        </p:spPr>
      </p:pic>
    </p:spTree>
    <p:extLst>
      <p:ext uri="{BB962C8B-B14F-4D97-AF65-F5344CB8AC3E}">
        <p14:creationId xmlns:p14="http://schemas.microsoft.com/office/powerpoint/2010/main" val="100757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Summarize the Relationship Between Attitudes and Behavior </a:t>
            </a:r>
            <a:r>
              <a:rPr lang="en-US" sz="2000" b="0" dirty="0">
                <a:latin typeface="+mj-lt"/>
              </a:rPr>
              <a:t>(1 of 2)</a:t>
            </a:r>
          </a:p>
        </p:txBody>
      </p:sp>
      <p:sp>
        <p:nvSpPr>
          <p:cNvPr id="3" name="Content Placeholder 2"/>
          <p:cNvSpPr>
            <a:spLocks noGrp="1"/>
          </p:cNvSpPr>
          <p:nvPr>
            <p:ph idx="1"/>
          </p:nvPr>
        </p:nvSpPr>
        <p:spPr>
          <a:xfrm>
            <a:off x="457200" y="1600200"/>
            <a:ext cx="8077200" cy="4525963"/>
          </a:xfrm>
        </p:spPr>
        <p:txBody>
          <a:bodyPr/>
          <a:lstStyle/>
          <a:p>
            <a:pPr marL="256032" indent="-256032" fontAlgn="auto">
              <a:spcAft>
                <a:spcPts val="0"/>
              </a:spcAft>
              <a:buSzPct val="100000"/>
              <a:tabLst>
                <a:tab pos="457200" algn="l"/>
              </a:tabLst>
              <a:defRPr/>
            </a:pPr>
            <a:r>
              <a:rPr lang="en-US" sz="2400" dirty="0"/>
              <a:t>The attitudes that people hold determine what they do.</a:t>
            </a:r>
          </a:p>
          <a:p>
            <a:pPr marL="740664" lvl="1">
              <a:tabLst>
                <a:tab pos="457200" algn="l"/>
              </a:tabLst>
              <a:defRPr/>
            </a:pPr>
            <a:r>
              <a:rPr lang="en-US" sz="2400" dirty="0"/>
              <a:t>Festinger: cases of attitude following behavior illustrate the effects of cognitive dissonance.</a:t>
            </a:r>
          </a:p>
          <a:p>
            <a:pPr marL="740664" lvl="1" fontAlgn="auto">
              <a:spcAft>
                <a:spcPts val="0"/>
              </a:spcAft>
              <a:tabLst>
                <a:tab pos="457200" algn="l"/>
              </a:tabLst>
              <a:defRPr/>
            </a:pPr>
            <a:r>
              <a:rPr lang="en-US" sz="2400" b="1" dirty="0"/>
              <a:t>Cognitive dissonance</a:t>
            </a:r>
            <a:r>
              <a:rPr lang="en-US" sz="2400" dirty="0"/>
              <a:t> is any incompatibility an individual might perceive between two or more attitudes or between behavior and attitudes.</a:t>
            </a:r>
          </a:p>
          <a:p>
            <a:pPr marL="256032" indent="-256032" fontAlgn="auto">
              <a:spcAft>
                <a:spcPts val="0"/>
              </a:spcAft>
              <a:buSzPct val="100000"/>
              <a:tabLst>
                <a:tab pos="457200" algn="l"/>
              </a:tabLst>
              <a:defRPr/>
            </a:pPr>
            <a:r>
              <a:rPr lang="en-US" sz="2400" dirty="0"/>
              <a:t>Research has generally concluded that people seek consistency among their attitudes and between their attitudes and their behavior.</a:t>
            </a:r>
          </a:p>
        </p:txBody>
      </p:sp>
    </p:spTree>
    <p:extLst>
      <p:ext uri="{BB962C8B-B14F-4D97-AF65-F5344CB8AC3E}">
        <p14:creationId xmlns:p14="http://schemas.microsoft.com/office/powerpoint/2010/main" val="4247885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190014" cy="1097280"/>
          </a:xfrm>
        </p:spPr>
        <p:txBody>
          <a:bodyPr/>
          <a:lstStyle/>
          <a:p>
            <a:r>
              <a:rPr lang="en-US" sz="3600" dirty="0">
                <a:latin typeface="+mj-lt"/>
              </a:rPr>
              <a:t>Summarize the Relationship Between Attitudes and Behavior </a:t>
            </a:r>
            <a:r>
              <a:rPr lang="en-US" sz="2000" b="0" dirty="0">
                <a:latin typeface="+mj-lt"/>
              </a:rPr>
              <a:t>(2 of 2)</a:t>
            </a:r>
          </a:p>
        </p:txBody>
      </p:sp>
      <p:sp>
        <p:nvSpPr>
          <p:cNvPr id="6" name="Text Placeholder 5"/>
          <p:cNvSpPr>
            <a:spLocks noGrp="1"/>
          </p:cNvSpPr>
          <p:nvPr>
            <p:ph idx="1"/>
          </p:nvPr>
        </p:nvSpPr>
        <p:spPr>
          <a:xfrm>
            <a:off x="457200" y="1600200"/>
            <a:ext cx="4648200" cy="4724400"/>
          </a:xfrm>
        </p:spPr>
        <p:txBody>
          <a:bodyPr/>
          <a:lstStyle/>
          <a:p>
            <a:pPr>
              <a:buClr>
                <a:schemeClr val="bg2"/>
              </a:buClr>
            </a:pPr>
            <a:r>
              <a:rPr lang="en-US" sz="2200" dirty="0">
                <a:cs typeface="Arial" panose="020B0604020202020204" pitchFamily="34" charset="0"/>
              </a:rPr>
              <a:t>Moderating Variables:</a:t>
            </a:r>
          </a:p>
          <a:p>
            <a:pPr lvl="1">
              <a:buClr>
                <a:schemeClr val="bg2"/>
              </a:buClr>
            </a:pPr>
            <a:r>
              <a:rPr lang="en-US" sz="2200" dirty="0">
                <a:cs typeface="Arial" panose="020B0604020202020204" pitchFamily="34" charset="0"/>
              </a:rPr>
              <a:t>Attitude’s importance</a:t>
            </a:r>
          </a:p>
          <a:p>
            <a:pPr lvl="1">
              <a:buClr>
                <a:schemeClr val="bg2"/>
              </a:buClr>
            </a:pPr>
            <a:r>
              <a:rPr lang="en-US" sz="2200" dirty="0">
                <a:cs typeface="Arial" panose="020B0604020202020204" pitchFamily="34" charset="0"/>
              </a:rPr>
              <a:t>Correspondence to behavior</a:t>
            </a:r>
          </a:p>
          <a:p>
            <a:pPr lvl="1">
              <a:buClr>
                <a:schemeClr val="bg2"/>
              </a:buClr>
            </a:pPr>
            <a:r>
              <a:rPr lang="en-US" sz="2200" dirty="0">
                <a:cs typeface="Arial" panose="020B0604020202020204" pitchFamily="34" charset="0"/>
              </a:rPr>
              <a:t>Accessibility</a:t>
            </a:r>
          </a:p>
          <a:p>
            <a:pPr lvl="1">
              <a:buClr>
                <a:schemeClr val="bg2"/>
              </a:buClr>
            </a:pPr>
            <a:r>
              <a:rPr lang="en-US" sz="2200" dirty="0">
                <a:cs typeface="Arial" panose="020B0604020202020204" pitchFamily="34" charset="0"/>
              </a:rPr>
              <a:t>Presence of social pressures</a:t>
            </a:r>
          </a:p>
          <a:p>
            <a:pPr lvl="1">
              <a:buClr>
                <a:schemeClr val="bg2"/>
              </a:buClr>
            </a:pPr>
            <a:r>
              <a:rPr lang="en-US" sz="2200" dirty="0">
                <a:cs typeface="Arial" panose="020B0604020202020204" pitchFamily="34" charset="0"/>
              </a:rPr>
              <a:t>Whether a person has direct experience with the attitude</a:t>
            </a:r>
          </a:p>
          <a:p>
            <a:pPr>
              <a:buClr>
                <a:schemeClr val="bg2"/>
              </a:buClr>
            </a:pPr>
            <a:r>
              <a:rPr lang="en-US" sz="2200" dirty="0">
                <a:cs typeface="Arial" panose="020B0604020202020204" pitchFamily="34" charset="0"/>
              </a:rPr>
              <a:t>The attitude-behavior relationship is likely to be much stronger if an attitude refers to something with which we have direct personal experience.</a:t>
            </a:r>
            <a:endParaRPr lang="en-US" sz="2200" dirty="0"/>
          </a:p>
        </p:txBody>
      </p:sp>
      <p:pic>
        <p:nvPicPr>
          <p:cNvPr id="3" name="Picture 2" descr="A chart, labeled mitigating variable, shows that attitude predicts behavior. "/>
          <p:cNvPicPr>
            <a:picLocks noChangeAspect="1"/>
          </p:cNvPicPr>
          <p:nvPr/>
        </p:nvPicPr>
        <p:blipFill>
          <a:blip r:embed="rId3" cstate="print">
            <a:lum bright="-30000"/>
            <a:extLst>
              <a:ext uri="{28A0092B-C50C-407E-A947-70E740481C1C}">
                <a14:useLocalDpi xmlns:a14="http://schemas.microsoft.com/office/drawing/2010/main" val="0"/>
              </a:ext>
            </a:extLst>
          </a:blip>
          <a:stretch>
            <a:fillRect/>
          </a:stretch>
        </p:blipFill>
        <p:spPr>
          <a:xfrm>
            <a:off x="5867400" y="1725874"/>
            <a:ext cx="2779814" cy="4473051"/>
          </a:xfrm>
          <a:prstGeom prst="rect">
            <a:avLst/>
          </a:prstGeom>
        </p:spPr>
      </p:pic>
    </p:spTree>
    <p:extLst>
      <p:ext uri="{BB962C8B-B14F-4D97-AF65-F5344CB8AC3E}">
        <p14:creationId xmlns:p14="http://schemas.microsoft.com/office/powerpoint/2010/main" val="390407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Compare the Major Job Attitudes </a:t>
            </a:r>
            <a:r>
              <a:rPr lang="en-US" sz="2000" b="0" dirty="0">
                <a:latin typeface="+mj-lt"/>
              </a:rPr>
              <a:t>(1 of 5)</a:t>
            </a:r>
          </a:p>
        </p:txBody>
      </p:sp>
      <p:sp>
        <p:nvSpPr>
          <p:cNvPr id="3" name="Content Placeholder 2"/>
          <p:cNvSpPr>
            <a:spLocks noGrp="1"/>
          </p:cNvSpPr>
          <p:nvPr>
            <p:ph idx="1"/>
          </p:nvPr>
        </p:nvSpPr>
        <p:spPr/>
        <p:txBody>
          <a:bodyPr/>
          <a:lstStyle/>
          <a:p>
            <a:pPr marL="256032" indent="-256032">
              <a:buSzPct val="100000"/>
            </a:pPr>
            <a:r>
              <a:rPr lang="en-US" sz="2400" b="1" dirty="0">
                <a:cs typeface="Helvetica" pitchFamily="34" charset="0"/>
              </a:rPr>
              <a:t>Job Satisfaction</a:t>
            </a:r>
          </a:p>
          <a:p>
            <a:pPr marL="740664" lvl="1"/>
            <a:r>
              <a:rPr lang="en-US" sz="2400" dirty="0">
                <a:cs typeface="Helvetica" pitchFamily="34" charset="0"/>
              </a:rPr>
              <a:t>A positive feeling about the job resulting from an evaluation of its characteristics.</a:t>
            </a:r>
          </a:p>
          <a:p>
            <a:pPr>
              <a:lnSpc>
                <a:spcPct val="90000"/>
              </a:lnSpc>
              <a:buSzPct val="100000"/>
            </a:pPr>
            <a:r>
              <a:rPr lang="en-US" sz="2400" b="1" dirty="0">
                <a:cs typeface="Helvetica" pitchFamily="34" charset="0"/>
              </a:rPr>
              <a:t>Job Involvement</a:t>
            </a:r>
          </a:p>
          <a:p>
            <a:pPr marL="740664" lvl="1"/>
            <a:r>
              <a:rPr lang="en-US" sz="2400" dirty="0">
                <a:cs typeface="Helvetica" pitchFamily="34" charset="0"/>
              </a:rPr>
              <a:t>Degree to which a person identifies with a job, actively participates in it, and considers performance important to self-worth.</a:t>
            </a:r>
          </a:p>
          <a:p>
            <a:pPr marL="740664" lvl="1"/>
            <a:r>
              <a:rPr lang="en-US" sz="2400" b="1" dirty="0">
                <a:cs typeface="Arial" charset="0"/>
              </a:rPr>
              <a:t>Psychological </a:t>
            </a:r>
            <a:r>
              <a:rPr lang="en-US" sz="2400" b="1" dirty="0">
                <a:cs typeface="Helvetica" pitchFamily="34" charset="0"/>
              </a:rPr>
              <a:t>Empowerment</a:t>
            </a:r>
          </a:p>
          <a:p>
            <a:pPr lvl="2"/>
            <a:r>
              <a:rPr lang="en-US" sz="2400" dirty="0">
                <a:cs typeface="Helvetica" pitchFamily="34" charset="0"/>
              </a:rPr>
              <a:t>Belief in the degree of influence over one’s job, competence, job meaningfulness, and autonomy.</a:t>
            </a:r>
            <a:endParaRPr lang="en-US" sz="2400" dirty="0"/>
          </a:p>
        </p:txBody>
      </p:sp>
    </p:spTree>
    <p:extLst>
      <p:ext uri="{BB962C8B-B14F-4D97-AF65-F5344CB8AC3E}">
        <p14:creationId xmlns:p14="http://schemas.microsoft.com/office/powerpoint/2010/main" val="1633480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Mongolian Baiti" panose="03000500000000000000" pitchFamily="66" charset="0"/>
              </a:rPr>
              <a:t>Compare the Major Job Attitudes </a:t>
            </a:r>
            <a:r>
              <a:rPr lang="en-US" sz="2000" b="0" dirty="0">
                <a:latin typeface="+mj-lt"/>
                <a:cs typeface="Mongolian Baiti" panose="03000500000000000000" pitchFamily="66" charset="0"/>
              </a:rPr>
              <a:t>(2 of 5)</a:t>
            </a:r>
          </a:p>
        </p:txBody>
      </p:sp>
      <p:sp>
        <p:nvSpPr>
          <p:cNvPr id="3" name="Content Placeholder 2"/>
          <p:cNvSpPr>
            <a:spLocks noGrp="1"/>
          </p:cNvSpPr>
          <p:nvPr>
            <p:ph idx="1"/>
          </p:nvPr>
        </p:nvSpPr>
        <p:spPr/>
        <p:txBody>
          <a:bodyPr/>
          <a:lstStyle/>
          <a:p>
            <a:pPr marL="256032" indent="-256032">
              <a:buSzPct val="100000"/>
            </a:pPr>
            <a:r>
              <a:rPr lang="en-US" sz="2400" b="1" dirty="0">
                <a:ea typeface="FangSong" panose="02010609060101010101" pitchFamily="49" charset="-122"/>
                <a:cs typeface="Helvetica" pitchFamily="34" charset="0"/>
              </a:rPr>
              <a:t>Organizational Commitment</a:t>
            </a:r>
          </a:p>
          <a:p>
            <a:pPr marL="740664" lvl="1"/>
            <a:r>
              <a:rPr lang="en-US" sz="2400" dirty="0">
                <a:ea typeface="FangSong" panose="02010609060101010101" pitchFamily="49" charset="-122"/>
                <a:cs typeface="Helvetica" pitchFamily="34" charset="0"/>
              </a:rPr>
              <a:t>Identifying with a particular organization and its goals and wishing to maintain membership in the organization.</a:t>
            </a:r>
          </a:p>
          <a:p>
            <a:pPr marL="740664" lvl="1" fontAlgn="auto">
              <a:spcAft>
                <a:spcPts val="0"/>
              </a:spcAft>
              <a:defRPr/>
            </a:pPr>
            <a:r>
              <a:rPr lang="en-US" sz="2400" dirty="0">
                <a:ea typeface="FangSong" panose="02010609060101010101" pitchFamily="49" charset="-122"/>
                <a:cs typeface="Helvetica"/>
              </a:rPr>
              <a:t>Employees who are committed will be less likely to engage in work withdrawal even if they are dissatisfied, because they have a sense of organizational loyalty.</a:t>
            </a:r>
            <a:endParaRPr lang="en-US" sz="2400" dirty="0"/>
          </a:p>
        </p:txBody>
      </p:sp>
    </p:spTree>
    <p:extLst>
      <p:ext uri="{BB962C8B-B14F-4D97-AF65-F5344CB8AC3E}">
        <p14:creationId xmlns:p14="http://schemas.microsoft.com/office/powerpoint/2010/main" val="215635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Compare the Major Job Attitudes </a:t>
            </a:r>
            <a:r>
              <a:rPr lang="en-US" sz="2000" b="0" dirty="0">
                <a:latin typeface="+mj-lt"/>
              </a:rPr>
              <a:t>(3 of 5) </a:t>
            </a:r>
          </a:p>
        </p:txBody>
      </p:sp>
      <p:sp>
        <p:nvSpPr>
          <p:cNvPr id="3" name="Content Placeholder 2"/>
          <p:cNvSpPr>
            <a:spLocks noGrp="1"/>
          </p:cNvSpPr>
          <p:nvPr>
            <p:ph idx="1"/>
          </p:nvPr>
        </p:nvSpPr>
        <p:spPr>
          <a:xfrm>
            <a:off x="457200" y="1600200"/>
            <a:ext cx="8153400" cy="4525963"/>
          </a:xfrm>
        </p:spPr>
        <p:txBody>
          <a:bodyPr/>
          <a:lstStyle/>
          <a:p>
            <a:pPr marL="256032" indent="-256032" fontAlgn="auto">
              <a:spcAft>
                <a:spcPts val="0"/>
              </a:spcAft>
              <a:buSzPct val="100000"/>
              <a:defRPr/>
            </a:pPr>
            <a:r>
              <a:rPr lang="en-US" sz="2400" b="1" dirty="0">
                <a:cs typeface="Helvetica"/>
              </a:rPr>
              <a:t>Perceived Organizational Support (POS)</a:t>
            </a:r>
          </a:p>
          <a:p>
            <a:pPr marL="740664" lvl="1" fontAlgn="auto">
              <a:spcAft>
                <a:spcPts val="0"/>
              </a:spcAft>
              <a:defRPr/>
            </a:pPr>
            <a:r>
              <a:rPr lang="en-US" sz="2400" dirty="0">
                <a:cs typeface="Helvetica"/>
              </a:rPr>
              <a:t>Degree to which employees believe the organization values their contribution and cares about their well-being.</a:t>
            </a:r>
          </a:p>
          <a:p>
            <a:pPr marL="740664" lvl="1" fontAlgn="auto">
              <a:spcAft>
                <a:spcPts val="0"/>
              </a:spcAft>
              <a:defRPr/>
            </a:pPr>
            <a:r>
              <a:rPr lang="en-US" sz="2400" dirty="0">
                <a:cs typeface="Helvetica"/>
              </a:rPr>
              <a:t>Higher when rewards are fair, employees are involved in decision making, and supervisors are seen as supportive.</a:t>
            </a:r>
          </a:p>
          <a:p>
            <a:pPr marL="740664" lvl="1">
              <a:defRPr/>
            </a:pPr>
            <a:r>
              <a:rPr lang="en-US" sz="2400" dirty="0"/>
              <a:t>POS is important in countries where </a:t>
            </a:r>
            <a:r>
              <a:rPr lang="en-US" sz="2400" b="1" dirty="0"/>
              <a:t>power distance</a:t>
            </a:r>
            <a:r>
              <a:rPr lang="en-US" sz="2400" dirty="0"/>
              <a:t> is lower.</a:t>
            </a:r>
          </a:p>
        </p:txBody>
      </p:sp>
    </p:spTree>
    <p:extLst>
      <p:ext uri="{BB962C8B-B14F-4D97-AF65-F5344CB8AC3E}">
        <p14:creationId xmlns:p14="http://schemas.microsoft.com/office/powerpoint/2010/main" val="474741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Compare the Major Job Attitudes </a:t>
            </a:r>
            <a:r>
              <a:rPr lang="en-US" sz="2000" b="0" dirty="0">
                <a:latin typeface="+mj-lt"/>
              </a:rPr>
              <a:t>(4 of 5)</a:t>
            </a:r>
          </a:p>
        </p:txBody>
      </p:sp>
      <p:sp>
        <p:nvSpPr>
          <p:cNvPr id="3" name="Content Placeholder 2"/>
          <p:cNvSpPr>
            <a:spLocks noGrp="1"/>
          </p:cNvSpPr>
          <p:nvPr>
            <p:ph idx="1"/>
          </p:nvPr>
        </p:nvSpPr>
        <p:spPr/>
        <p:txBody>
          <a:bodyPr/>
          <a:lstStyle/>
          <a:p>
            <a:pPr marL="256032" indent="-256032" fontAlgn="auto">
              <a:spcAft>
                <a:spcPts val="0"/>
              </a:spcAft>
              <a:buSzPct val="100000"/>
              <a:defRPr/>
            </a:pPr>
            <a:r>
              <a:rPr lang="en-US" sz="2400" b="1" dirty="0">
                <a:cs typeface="Helvetica"/>
              </a:rPr>
              <a:t>Employee Engagement</a:t>
            </a:r>
          </a:p>
          <a:p>
            <a:pPr marL="740664" lvl="1" indent="-283464" fontAlgn="auto">
              <a:spcAft>
                <a:spcPts val="0"/>
              </a:spcAft>
              <a:defRPr/>
            </a:pPr>
            <a:r>
              <a:rPr lang="en-US" sz="2400" dirty="0">
                <a:cs typeface="Helvetica"/>
              </a:rPr>
              <a:t>The individual’s involvement with, satisfaction with, and enthusiasm for the work.</a:t>
            </a:r>
          </a:p>
          <a:p>
            <a:pPr marL="740664" lvl="1" indent="-283464" fontAlgn="auto">
              <a:spcAft>
                <a:spcPts val="0"/>
              </a:spcAft>
              <a:defRPr/>
            </a:pPr>
            <a:r>
              <a:rPr lang="en-US" sz="2400" dirty="0">
                <a:cs typeface="Helvetica"/>
              </a:rPr>
              <a:t>Engaged employees are passionate about their work and company.</a:t>
            </a:r>
            <a:endParaRPr lang="en-US" sz="2400" dirty="0"/>
          </a:p>
        </p:txBody>
      </p:sp>
    </p:spTree>
    <p:extLst>
      <p:ext uri="{BB962C8B-B14F-4D97-AF65-F5344CB8AC3E}">
        <p14:creationId xmlns:p14="http://schemas.microsoft.com/office/powerpoint/2010/main" val="357110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Compare the Major Job Attitudes </a:t>
            </a:r>
            <a:r>
              <a:rPr lang="en-US" sz="2000" b="0" dirty="0">
                <a:latin typeface="+mj-lt"/>
              </a:rPr>
              <a:t>(5 of 5)</a:t>
            </a:r>
          </a:p>
        </p:txBody>
      </p:sp>
      <p:sp>
        <p:nvSpPr>
          <p:cNvPr id="3" name="Content Placeholder 2"/>
          <p:cNvSpPr>
            <a:spLocks noGrp="1"/>
          </p:cNvSpPr>
          <p:nvPr>
            <p:ph idx="1"/>
          </p:nvPr>
        </p:nvSpPr>
        <p:spPr/>
        <p:txBody>
          <a:bodyPr/>
          <a:lstStyle/>
          <a:p>
            <a:pPr marL="256032" indent="-256032" fontAlgn="auto">
              <a:spcAft>
                <a:spcPts val="0"/>
              </a:spcAft>
              <a:buSzPct val="100000"/>
              <a:defRPr/>
            </a:pPr>
            <a:r>
              <a:rPr lang="en-US" sz="2400" dirty="0">
                <a:cs typeface="Helvetica"/>
              </a:rPr>
              <a:t>Are these job attitudes really all that distinct?</a:t>
            </a:r>
          </a:p>
          <a:p>
            <a:pPr marL="740664" lvl="1" fontAlgn="auto">
              <a:spcAft>
                <a:spcPts val="0"/>
              </a:spcAft>
              <a:defRPr/>
            </a:pPr>
            <a:r>
              <a:rPr lang="en-US" sz="2400" dirty="0">
                <a:cs typeface="Helvetica"/>
              </a:rPr>
              <a:t>No, these attitudes are highly related; and while there is some distinction, there is also a lot of overlap that may cause confusion.</a:t>
            </a:r>
            <a:endParaRPr lang="en-US" sz="2400" dirty="0"/>
          </a:p>
        </p:txBody>
      </p:sp>
    </p:spTree>
    <p:extLst>
      <p:ext uri="{BB962C8B-B14F-4D97-AF65-F5344CB8AC3E}">
        <p14:creationId xmlns:p14="http://schemas.microsoft.com/office/powerpoint/2010/main" val="3236561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Define Job Satisfaction </a:t>
            </a:r>
            <a:r>
              <a:rPr lang="en-US" sz="2000" b="0" dirty="0">
                <a:latin typeface="+mj-lt"/>
              </a:rPr>
              <a:t>(1 of 5)</a:t>
            </a:r>
            <a:endParaRPr lang="en-US" dirty="0">
              <a:latin typeface="+mj-lt"/>
            </a:endParaRPr>
          </a:p>
        </p:txBody>
      </p:sp>
      <p:sp>
        <p:nvSpPr>
          <p:cNvPr id="4" name="Content Placeholder 3"/>
          <p:cNvSpPr>
            <a:spLocks noGrp="1"/>
          </p:cNvSpPr>
          <p:nvPr>
            <p:ph idx="13"/>
          </p:nvPr>
        </p:nvSpPr>
        <p:spPr>
          <a:xfrm>
            <a:off x="457200" y="1600201"/>
            <a:ext cx="8229600" cy="381000"/>
          </a:xfrm>
        </p:spPr>
        <p:txBody>
          <a:bodyPr/>
          <a:lstStyle/>
          <a:p>
            <a:pPr marL="0" indent="0">
              <a:buNone/>
            </a:pPr>
            <a:r>
              <a:rPr lang="en-IN" sz="2000" b="1" dirty="0"/>
              <a:t>Exhibit 3-2</a:t>
            </a:r>
            <a:r>
              <a:rPr lang="en-IN" sz="2000" dirty="0"/>
              <a:t> Worst Jobs of 2016 for Job Satisfaction*</a:t>
            </a:r>
            <a:endParaRPr lang="en-US" sz="2000" dirty="0"/>
          </a:p>
        </p:txBody>
      </p:sp>
      <p:pic>
        <p:nvPicPr>
          <p:cNvPr id="3" name="Picture 2" descr="A graph shows Worst jobs of 2016 in terms of job satisfaction.&#10;The X-axis shows full-year income in dollars, in the range of 0 to 60,000, in increments of 10,000. The Y-axis shows different Jobs. Data are as follows:&#10;Newspaper reporter: 37,200&#10;Logger: 35,160&#10;Broadcaster: 37,200&#10;Disc jockey: 29, 010&#10;Enlisted military: 27,936&#10;Pest control worker: 30,660&#10;Retail Salesperson: 21,670&#10;Advertising salesperson: 47,890&#10;Taxi driver: 23,210&#10;Firefighter: 45,97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465" y="1943521"/>
            <a:ext cx="6401071" cy="3924442"/>
          </a:xfrm>
          <a:prstGeom prst="rect">
            <a:avLst/>
          </a:prstGeom>
        </p:spPr>
      </p:pic>
      <p:sp>
        <p:nvSpPr>
          <p:cNvPr id="5" name="Content Placeholder 4"/>
          <p:cNvSpPr>
            <a:spLocks noGrp="1"/>
          </p:cNvSpPr>
          <p:nvPr>
            <p:ph idx="1"/>
          </p:nvPr>
        </p:nvSpPr>
        <p:spPr>
          <a:xfrm>
            <a:off x="457200" y="5913437"/>
            <a:ext cx="8229600" cy="411163"/>
          </a:xfrm>
        </p:spPr>
        <p:txBody>
          <a:bodyPr/>
          <a:lstStyle/>
          <a:p>
            <a:pPr marL="0" indent="0">
              <a:spcBef>
                <a:spcPts val="400"/>
              </a:spcBef>
              <a:buNone/>
            </a:pPr>
            <a:r>
              <a:rPr lang="en-US" sz="1200" dirty="0"/>
              <a:t>*Based on physical demands, work environment, income, stress, and hiring outlook.</a:t>
            </a:r>
          </a:p>
          <a:p>
            <a:pPr marL="0" indent="0">
              <a:spcBef>
                <a:spcPts val="400"/>
              </a:spcBef>
              <a:buNone/>
            </a:pPr>
            <a:r>
              <a:rPr lang="en-US" sz="1200" i="1" dirty="0"/>
              <a:t>Source: </a:t>
            </a:r>
            <a:r>
              <a:rPr lang="en-US" sz="1200" dirty="0"/>
              <a:t>Based on CareerCast.com (2016), http://www.careercast.com/jobs-rated/worst-jobs-2016.</a:t>
            </a:r>
            <a:endParaRPr lang="en-IN" sz="1200" dirty="0"/>
          </a:p>
        </p:txBody>
      </p:sp>
    </p:spTree>
    <p:extLst>
      <p:ext uri="{BB962C8B-B14F-4D97-AF65-F5344CB8AC3E}">
        <p14:creationId xmlns:p14="http://schemas.microsoft.com/office/powerpoint/2010/main" val="304042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Define Job Satisfaction </a:t>
            </a:r>
            <a:r>
              <a:rPr lang="en-US" sz="2000" b="0" dirty="0">
                <a:latin typeface="+mj-lt"/>
              </a:rPr>
              <a:t>(2 of 5)</a:t>
            </a:r>
            <a:endParaRPr lang="en-US" dirty="0">
              <a:latin typeface="+mj-lt"/>
            </a:endParaRPr>
          </a:p>
        </p:txBody>
      </p:sp>
      <p:sp>
        <p:nvSpPr>
          <p:cNvPr id="3" name="Content Placeholder 2"/>
          <p:cNvSpPr>
            <a:spLocks noGrp="1"/>
          </p:cNvSpPr>
          <p:nvPr>
            <p:ph idx="1"/>
          </p:nvPr>
        </p:nvSpPr>
        <p:spPr>
          <a:xfrm>
            <a:off x="457200" y="1600200"/>
            <a:ext cx="7848600" cy="4525963"/>
          </a:xfrm>
        </p:spPr>
        <p:txBody>
          <a:bodyPr/>
          <a:lstStyle/>
          <a:p>
            <a:pPr marL="256032" indent="-256032" fontAlgn="auto">
              <a:spcAft>
                <a:spcPts val="0"/>
              </a:spcAft>
              <a:buSzPct val="100000"/>
              <a:defRPr/>
            </a:pPr>
            <a:r>
              <a:rPr lang="en-US" sz="2400" b="1" dirty="0"/>
              <a:t>Job Satisfaction</a:t>
            </a:r>
          </a:p>
          <a:p>
            <a:pPr marL="740664" lvl="1" fontAlgn="auto">
              <a:spcAft>
                <a:spcPts val="0"/>
              </a:spcAft>
              <a:defRPr/>
            </a:pPr>
            <a:r>
              <a:rPr lang="en-US" sz="2400" dirty="0"/>
              <a:t>A positive feeling about a job resulting from an evaluation of its characteristics.</a:t>
            </a:r>
          </a:p>
          <a:p>
            <a:pPr marL="256032" indent="-256032" fontAlgn="auto">
              <a:spcAft>
                <a:spcPts val="0"/>
              </a:spcAft>
              <a:buSzPct val="100000"/>
              <a:defRPr/>
            </a:pPr>
            <a:r>
              <a:rPr lang="en-US" sz="2400" dirty="0"/>
              <a:t>Two approaches for measuring job satisfaction are popular</a:t>
            </a:r>
          </a:p>
          <a:p>
            <a:pPr marL="740664" lvl="1" indent="-283464" fontAlgn="auto">
              <a:spcAft>
                <a:spcPts val="0"/>
              </a:spcAft>
              <a:defRPr/>
            </a:pPr>
            <a:r>
              <a:rPr lang="en-US" sz="2400" dirty="0"/>
              <a:t>The single global rating.</a:t>
            </a:r>
          </a:p>
          <a:p>
            <a:pPr marL="740664" lvl="1" indent="-283464" fontAlgn="auto">
              <a:spcAft>
                <a:spcPts val="0"/>
              </a:spcAft>
              <a:defRPr/>
            </a:pPr>
            <a:r>
              <a:rPr lang="en-US" sz="2400" dirty="0"/>
              <a:t>The summation of job facets.</a:t>
            </a:r>
          </a:p>
        </p:txBody>
      </p:sp>
    </p:spTree>
    <p:extLst>
      <p:ext uri="{BB962C8B-B14F-4D97-AF65-F5344CB8AC3E}">
        <p14:creationId xmlns:p14="http://schemas.microsoft.com/office/powerpoint/2010/main" val="1816970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Define Job Satisfaction </a:t>
            </a:r>
            <a:r>
              <a:rPr lang="en-US" sz="2000" b="0" dirty="0">
                <a:latin typeface="+mj-lt"/>
              </a:rPr>
              <a:t>(3 of 5)</a:t>
            </a:r>
            <a:endParaRPr lang="en-US" dirty="0">
              <a:latin typeface="+mj-lt"/>
            </a:endParaRPr>
          </a:p>
        </p:txBody>
      </p:sp>
      <p:sp>
        <p:nvSpPr>
          <p:cNvPr id="3" name="Content Placeholder 2"/>
          <p:cNvSpPr>
            <a:spLocks noGrp="1"/>
          </p:cNvSpPr>
          <p:nvPr>
            <p:ph idx="1"/>
          </p:nvPr>
        </p:nvSpPr>
        <p:spPr/>
        <p:txBody>
          <a:bodyPr/>
          <a:lstStyle/>
          <a:p>
            <a:pPr marL="256032" indent="-256032">
              <a:buClr>
                <a:schemeClr val="bg2"/>
              </a:buClr>
              <a:buSzPct val="100000"/>
            </a:pPr>
            <a:r>
              <a:rPr lang="en-US" sz="2400" dirty="0">
                <a:cs typeface="Arial" panose="020B0604020202020204" pitchFamily="34" charset="0"/>
              </a:rPr>
              <a:t>How satisfied are people in their jobs?</a:t>
            </a:r>
          </a:p>
          <a:p>
            <a:pPr marL="740664" lvl="1" indent="-283464">
              <a:buClr>
                <a:schemeClr val="bg2"/>
              </a:buClr>
            </a:pPr>
            <a:r>
              <a:rPr lang="en-US" sz="2400" dirty="0">
                <a:cs typeface="Arial" panose="020B0604020202020204" pitchFamily="34" charset="0"/>
              </a:rPr>
              <a:t>Over the last 30 years, employees in the U.S. and most developed countries have generally been satisfied with their jobs.</a:t>
            </a:r>
          </a:p>
          <a:p>
            <a:pPr lvl="2">
              <a:buClr>
                <a:schemeClr val="bg2"/>
              </a:buClr>
            </a:pPr>
            <a:r>
              <a:rPr lang="en-US" sz="2400" dirty="0">
                <a:cs typeface="Arial" panose="020B0604020202020204" pitchFamily="34" charset="0"/>
              </a:rPr>
              <a:t>With the recent economic downturn, more workers are less satisfied.</a:t>
            </a:r>
          </a:p>
          <a:p>
            <a:pPr lvl="2">
              <a:buClr>
                <a:schemeClr val="bg2"/>
              </a:buClr>
            </a:pPr>
            <a:r>
              <a:rPr lang="en-US" sz="2400" dirty="0">
                <a:cs typeface="Arial" panose="020B0604020202020204" pitchFamily="34" charset="0"/>
              </a:rPr>
              <a:t>Satisfaction levels differ depending on the facet involved.</a:t>
            </a:r>
          </a:p>
          <a:p>
            <a:pPr lvl="2">
              <a:buClr>
                <a:schemeClr val="bg2"/>
              </a:buClr>
            </a:pPr>
            <a:r>
              <a:rPr lang="en-US" sz="2400" dirty="0">
                <a:cs typeface="Arial" panose="020B0604020202020204" pitchFamily="34" charset="0"/>
              </a:rPr>
              <a:t>There are cultural differences in job satisfaction.</a:t>
            </a:r>
            <a:endParaRPr lang="en-US" sz="2400" dirty="0"/>
          </a:p>
        </p:txBody>
      </p:sp>
    </p:spTree>
    <p:extLst>
      <p:ext uri="{BB962C8B-B14F-4D97-AF65-F5344CB8AC3E}">
        <p14:creationId xmlns:p14="http://schemas.microsoft.com/office/powerpoint/2010/main" val="2749827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Define Job Satisfaction </a:t>
            </a:r>
            <a:r>
              <a:rPr lang="en-US" sz="2000" b="0" dirty="0">
                <a:latin typeface="+mj-lt"/>
              </a:rPr>
              <a:t>(4 of 5)</a:t>
            </a:r>
            <a:endParaRPr lang="en-US" dirty="0">
              <a:latin typeface="+mj-lt"/>
            </a:endParaRPr>
          </a:p>
        </p:txBody>
      </p:sp>
      <p:sp>
        <p:nvSpPr>
          <p:cNvPr id="3" name="Content Placeholder 2"/>
          <p:cNvSpPr>
            <a:spLocks noGrp="1"/>
          </p:cNvSpPr>
          <p:nvPr>
            <p:ph idx="1"/>
          </p:nvPr>
        </p:nvSpPr>
        <p:spPr>
          <a:xfrm>
            <a:off x="457200" y="1600201"/>
            <a:ext cx="8229600" cy="304800"/>
          </a:xfrm>
        </p:spPr>
        <p:txBody>
          <a:bodyPr/>
          <a:lstStyle/>
          <a:p>
            <a:pPr marL="0" indent="0">
              <a:buNone/>
            </a:pPr>
            <a:r>
              <a:rPr lang="en-IN" sz="2000" b="1" dirty="0"/>
              <a:t>Exhibit 3-3</a:t>
            </a:r>
            <a:r>
              <a:rPr lang="en-IN" sz="2000" dirty="0"/>
              <a:t> Average Job Satisfaction Levels </a:t>
            </a:r>
            <a:r>
              <a:rPr lang="en-US" sz="2000" dirty="0"/>
              <a:t>by Facet</a:t>
            </a:r>
            <a:endParaRPr lang="en-IN" sz="2000" dirty="0"/>
          </a:p>
        </p:txBody>
      </p:sp>
      <p:pic>
        <p:nvPicPr>
          <p:cNvPr id="4" name="Picture 3" descr="A bar graph shows average job satisfaction levels by facet.&#10;The percentage scores (in approximates) for each of the characteristics are as follows:&#10;Work Itself: 77%&#10;Pay: 58%&#10;Promotion: 21%&#10;Supervision: 66%&#10;Co-workers: 69%&#10;Overall: 78%&#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5211" y="2060487"/>
            <a:ext cx="6433578" cy="4264113"/>
          </a:xfrm>
          <a:prstGeom prst="rect">
            <a:avLst/>
          </a:prstGeom>
        </p:spPr>
      </p:pic>
    </p:spTree>
    <p:extLst>
      <p:ext uri="{BB962C8B-B14F-4D97-AF65-F5344CB8AC3E}">
        <p14:creationId xmlns:p14="http://schemas.microsoft.com/office/powerpoint/2010/main" val="587414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Define Job Satisfaction </a:t>
            </a:r>
            <a:r>
              <a:rPr lang="en-US" sz="2000" b="0" dirty="0">
                <a:latin typeface="+mj-lt"/>
              </a:rPr>
              <a:t>(5 of 5)</a:t>
            </a:r>
            <a:endParaRPr lang="en-US" dirty="0">
              <a:latin typeface="+mj-lt"/>
            </a:endParaRPr>
          </a:p>
        </p:txBody>
      </p:sp>
      <p:sp>
        <p:nvSpPr>
          <p:cNvPr id="4" name="Content Placeholder 3"/>
          <p:cNvSpPr>
            <a:spLocks noGrp="1"/>
          </p:cNvSpPr>
          <p:nvPr>
            <p:ph idx="13"/>
          </p:nvPr>
        </p:nvSpPr>
        <p:spPr>
          <a:xfrm>
            <a:off x="457200" y="1600201"/>
            <a:ext cx="8229600" cy="381000"/>
          </a:xfrm>
        </p:spPr>
        <p:txBody>
          <a:bodyPr/>
          <a:lstStyle/>
          <a:p>
            <a:pPr marL="0" indent="0">
              <a:buNone/>
            </a:pPr>
            <a:r>
              <a:rPr lang="en-IN" sz="2000" b="1" dirty="0"/>
              <a:t>Exhibit 3-4</a:t>
            </a:r>
            <a:r>
              <a:rPr lang="en-IN" sz="2000" dirty="0"/>
              <a:t> Average Levels of Employee Job Satisfaction by Country</a:t>
            </a:r>
            <a:endParaRPr lang="en-US" sz="2000" dirty="0"/>
          </a:p>
        </p:txBody>
      </p:sp>
      <p:pic>
        <p:nvPicPr>
          <p:cNvPr id="3" name="Picture 2" descr="A bar graph compares employees' average levels of job satisfaction among 15 different countries.&#10;The countries and their respective scores, from the highest to lowest, are as follows:&#10;Mexico: 5.88&#10;Switzerland: 5.72&#10;Norway: 5.63&#10;Denmark: 5.51&#10;United States: 5.46&#10;Japan: 5.45&#10;Germany: 5.44&#10;Sweden: 5.30&#10;Great Britain: 5.27&#10;Canada: 5.24&#10;Russia: 5.22&#10;Australia: 5.18&#10;Czech Republic: 5.16&#10;France: 4.89&#10;South Korea: 4.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7889" y="2010507"/>
            <a:ext cx="5608223" cy="3863833"/>
          </a:xfrm>
          <a:prstGeom prst="rect">
            <a:avLst/>
          </a:prstGeom>
        </p:spPr>
      </p:pic>
      <p:sp>
        <p:nvSpPr>
          <p:cNvPr id="5" name="Content Placeholder 4"/>
          <p:cNvSpPr>
            <a:spLocks noGrp="1"/>
          </p:cNvSpPr>
          <p:nvPr>
            <p:ph idx="1"/>
          </p:nvPr>
        </p:nvSpPr>
        <p:spPr>
          <a:xfrm>
            <a:off x="457200" y="5913437"/>
            <a:ext cx="8229600" cy="411163"/>
          </a:xfrm>
        </p:spPr>
        <p:txBody>
          <a:bodyPr/>
          <a:lstStyle/>
          <a:p>
            <a:pPr marL="0" indent="0">
              <a:buNone/>
            </a:pPr>
            <a:r>
              <a:rPr lang="en-US" sz="1200" i="1" dirty="0"/>
              <a:t>Source: </a:t>
            </a:r>
            <a:r>
              <a:rPr lang="en-US" sz="1200" dirty="0"/>
              <a:t>Based on J. H. Westover, “The Impact of Comparative State-Directed Development on Working Conditions and Employee Satisfaction,” </a:t>
            </a:r>
            <a:r>
              <a:rPr lang="en-US" sz="1200" i="1" dirty="0"/>
              <a:t>Journal of Management &amp; Organization </a:t>
            </a:r>
            <a:r>
              <a:rPr lang="en-US" sz="1200" dirty="0"/>
              <a:t>19, no. 4 (2013): 537–54.</a:t>
            </a:r>
          </a:p>
        </p:txBody>
      </p:sp>
    </p:spTree>
    <p:extLst>
      <p:ext uri="{BB962C8B-B14F-4D97-AF65-F5344CB8AC3E}">
        <p14:creationId xmlns:p14="http://schemas.microsoft.com/office/powerpoint/2010/main" val="420525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Summarize the Main Causes of Job Satisfaction </a:t>
            </a:r>
            <a:r>
              <a:rPr lang="en-US" sz="2000" b="0" dirty="0">
                <a:latin typeface="+mj-lt"/>
              </a:rPr>
              <a:t>(1 of 3)</a:t>
            </a:r>
          </a:p>
        </p:txBody>
      </p:sp>
      <p:sp>
        <p:nvSpPr>
          <p:cNvPr id="3" name="Content Placeholder 2"/>
          <p:cNvSpPr>
            <a:spLocks noGrp="1"/>
          </p:cNvSpPr>
          <p:nvPr>
            <p:ph idx="1"/>
          </p:nvPr>
        </p:nvSpPr>
        <p:spPr>
          <a:xfrm>
            <a:off x="457200" y="1646237"/>
            <a:ext cx="8305800" cy="4525963"/>
          </a:xfrm>
        </p:spPr>
        <p:txBody>
          <a:bodyPr/>
          <a:lstStyle/>
          <a:p>
            <a:pPr marL="256032" indent="-256032" fontAlgn="auto">
              <a:spcAft>
                <a:spcPts val="0"/>
              </a:spcAft>
              <a:buSzPct val="100000"/>
              <a:defRPr/>
            </a:pPr>
            <a:r>
              <a:rPr lang="en-US" sz="2400" dirty="0"/>
              <a:t>What causes job satisfaction?</a:t>
            </a:r>
          </a:p>
          <a:p>
            <a:pPr marL="740664" lvl="1">
              <a:defRPr/>
            </a:pPr>
            <a:r>
              <a:rPr lang="en-US" sz="2400" b="1" dirty="0"/>
              <a:t>Job conditions</a:t>
            </a:r>
          </a:p>
          <a:p>
            <a:pPr lvl="2">
              <a:defRPr/>
            </a:pPr>
            <a:r>
              <a:rPr lang="en-US" sz="2400" dirty="0"/>
              <a:t>The intrinsic nature of the work itself, social interactions, and supervision are important predictors of satisfaction and employee well-being.</a:t>
            </a:r>
          </a:p>
          <a:p>
            <a:pPr marL="740664" lvl="1" fontAlgn="auto">
              <a:spcAft>
                <a:spcPts val="0"/>
              </a:spcAft>
              <a:defRPr/>
            </a:pPr>
            <a:r>
              <a:rPr lang="en-US" sz="2400" b="1" dirty="0"/>
              <a:t>Personality</a:t>
            </a:r>
            <a:endParaRPr lang="en-US" sz="2400" dirty="0"/>
          </a:p>
          <a:p>
            <a:pPr lvl="2">
              <a:defRPr/>
            </a:pPr>
            <a:r>
              <a:rPr lang="en-US" sz="2400" dirty="0"/>
              <a:t>People who have positive </a:t>
            </a:r>
            <a:r>
              <a:rPr lang="en-US" sz="2400" b="1" dirty="0"/>
              <a:t>core self-evaluations</a:t>
            </a:r>
            <a:r>
              <a:rPr lang="en-US" sz="2400" dirty="0"/>
              <a:t>, who believe in their inner worth and basic competence, are more satisfied with their jobs than those with negative core self-evaluations.</a:t>
            </a:r>
          </a:p>
        </p:txBody>
      </p:sp>
    </p:spTree>
    <p:extLst>
      <p:ext uri="{BB962C8B-B14F-4D97-AF65-F5344CB8AC3E}">
        <p14:creationId xmlns:p14="http://schemas.microsoft.com/office/powerpoint/2010/main" val="1699716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Summarize the Main Causes of Job Satisfaction </a:t>
            </a:r>
            <a:r>
              <a:rPr lang="en-US" sz="2000" b="0" dirty="0">
                <a:latin typeface="+mj-lt"/>
              </a:rPr>
              <a:t>(2 of 3)</a:t>
            </a:r>
          </a:p>
        </p:txBody>
      </p:sp>
      <p:sp>
        <p:nvSpPr>
          <p:cNvPr id="3" name="Content Placeholder 2"/>
          <p:cNvSpPr>
            <a:spLocks noGrp="1"/>
          </p:cNvSpPr>
          <p:nvPr>
            <p:ph idx="13"/>
          </p:nvPr>
        </p:nvSpPr>
        <p:spPr>
          <a:xfrm>
            <a:off x="457200" y="1600201"/>
            <a:ext cx="8229600" cy="609600"/>
          </a:xfrm>
        </p:spPr>
        <p:txBody>
          <a:bodyPr/>
          <a:lstStyle/>
          <a:p>
            <a:pPr marL="0" indent="0">
              <a:buNone/>
            </a:pPr>
            <a:r>
              <a:rPr lang="en-IN" sz="2000" b="1" dirty="0"/>
              <a:t>Exhibit 3-5</a:t>
            </a:r>
            <a:r>
              <a:rPr lang="en-IN" sz="2000" dirty="0"/>
              <a:t> </a:t>
            </a:r>
            <a:r>
              <a:rPr lang="en-US" sz="2000" dirty="0"/>
              <a:t>Relationship between Average Pay in Job and Job Satisfaction of Employees in That Job</a:t>
            </a:r>
          </a:p>
        </p:txBody>
      </p:sp>
      <p:pic>
        <p:nvPicPr>
          <p:cNvPr id="4" name="Picture 3" descr="A scatter plot shows the relationship between average pay in a job and job satisfaction of employees in that job.&#10;The vertical axis of the graph is labelled Percent of job satisfaction scale maximum and ranges from 50 to 90 in increments of 10. The horizontal axis shows Pay in US dollars in 2009 and  ranges from 0 to 160,000 in increments of $20,000. A regression line starts from approximately $25,000 at 78 and falls up to $150,000 at approximately 74. the dots are widely scattered. The maximum dots can be seen approximately between $20,000 at 75 percent to $50,000 at 78 percent, and approximately between $65,000 at 77 percent to $90,000 at 68 percent. There are some outliers at four different location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3225" y="2285731"/>
            <a:ext cx="5817550" cy="3610895"/>
          </a:xfrm>
          <a:prstGeom prst="rect">
            <a:avLst/>
          </a:prstGeom>
        </p:spPr>
      </p:pic>
      <p:sp>
        <p:nvSpPr>
          <p:cNvPr id="5" name="Content Placeholder 2"/>
          <p:cNvSpPr>
            <a:spLocks noGrp="1"/>
          </p:cNvSpPr>
          <p:nvPr>
            <p:ph idx="1"/>
          </p:nvPr>
        </p:nvSpPr>
        <p:spPr>
          <a:xfrm>
            <a:off x="457200" y="5961062"/>
            <a:ext cx="8229600" cy="411163"/>
          </a:xfrm>
        </p:spPr>
        <p:txBody>
          <a:bodyPr/>
          <a:lstStyle/>
          <a:p>
            <a:pPr marL="0" indent="0">
              <a:buNone/>
            </a:pPr>
            <a:r>
              <a:rPr lang="en-US" sz="1200" i="1" dirty="0"/>
              <a:t>Source: </a:t>
            </a:r>
            <a:r>
              <a:rPr lang="en-US" sz="1200" dirty="0"/>
              <a:t>Based on T. A. Judge, R. F. Piccolo, N. P. </a:t>
            </a:r>
            <a:r>
              <a:rPr lang="en-US" sz="1200" dirty="0" err="1"/>
              <a:t>Podsakoff</a:t>
            </a:r>
            <a:r>
              <a:rPr lang="en-US" sz="1200" dirty="0"/>
              <a:t>, J. C. Shaw, and B. L. Rich, “The Relationship between Pay and Job Satisfaction: A Meta-Analysis of the Literature,” </a:t>
            </a:r>
            <a:r>
              <a:rPr lang="en-US" sz="1200" i="1" dirty="0"/>
              <a:t>Journal of Vocational Behavior </a:t>
            </a:r>
            <a:r>
              <a:rPr lang="en-US" sz="1200" dirty="0"/>
              <a:t>77, no. 2 (2010): 157–67.</a:t>
            </a:r>
            <a:endParaRPr lang="en-IN" sz="1200" dirty="0"/>
          </a:p>
        </p:txBody>
      </p:sp>
    </p:spTree>
    <p:extLst>
      <p:ext uri="{BB962C8B-B14F-4D97-AF65-F5344CB8AC3E}">
        <p14:creationId xmlns:p14="http://schemas.microsoft.com/office/powerpoint/2010/main" val="3097892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Summarize the Main Causes of Job Satisfaction </a:t>
            </a:r>
            <a:r>
              <a:rPr lang="en-US" sz="2000" b="0" dirty="0">
                <a:latin typeface="+mj-lt"/>
              </a:rPr>
              <a:t>(3 of 3)</a:t>
            </a:r>
          </a:p>
        </p:txBody>
      </p:sp>
      <p:sp>
        <p:nvSpPr>
          <p:cNvPr id="3" name="Content Placeholder 2"/>
          <p:cNvSpPr>
            <a:spLocks noGrp="1"/>
          </p:cNvSpPr>
          <p:nvPr>
            <p:ph idx="1"/>
          </p:nvPr>
        </p:nvSpPr>
        <p:spPr/>
        <p:txBody>
          <a:bodyPr/>
          <a:lstStyle/>
          <a:p>
            <a:pPr marL="256032" indent="-256032" fontAlgn="auto">
              <a:spcAft>
                <a:spcPts val="0"/>
              </a:spcAft>
              <a:buSzPct val="100000"/>
              <a:defRPr/>
            </a:pPr>
            <a:r>
              <a:rPr lang="en-US" sz="2400" dirty="0"/>
              <a:t>Corporate Social Responsibility (CSR)</a:t>
            </a:r>
          </a:p>
          <a:p>
            <a:pPr marL="740664" lvl="1"/>
            <a:r>
              <a:rPr lang="en-US" sz="2400" b="1" dirty="0"/>
              <a:t>Corporate social responsibility (CSR):</a:t>
            </a:r>
            <a:r>
              <a:rPr lang="en-US" sz="2400" dirty="0"/>
              <a:t> self-regulated actions to benefit society or the environment beyond what is required by law.</a:t>
            </a:r>
          </a:p>
          <a:p>
            <a:pPr lvl="2"/>
            <a:r>
              <a:rPr lang="en-US" sz="2400" dirty="0">
                <a:cs typeface="Arial" panose="020B0604020202020204" pitchFamily="34" charset="0"/>
              </a:rPr>
              <a:t>Includes environmental sustainability initiatives, nonprofit work, and charitable giving.</a:t>
            </a:r>
          </a:p>
          <a:p>
            <a:pPr lvl="2"/>
            <a:r>
              <a:rPr lang="en-US" sz="2400" dirty="0"/>
              <a:t>Increasingly affects employee job satisfaction.</a:t>
            </a:r>
          </a:p>
          <a:p>
            <a:pPr marL="740664" lvl="1"/>
            <a:r>
              <a:rPr lang="en-US" sz="2400" dirty="0"/>
              <a:t>CSR is particularly important for Millennials.</a:t>
            </a:r>
          </a:p>
          <a:p>
            <a:pPr lvl="2"/>
            <a:r>
              <a:rPr lang="en-US" sz="2400" dirty="0"/>
              <a:t>But, not everyone finds value in CSR.</a:t>
            </a:r>
          </a:p>
        </p:txBody>
      </p:sp>
    </p:spTree>
    <p:extLst>
      <p:ext uri="{BB962C8B-B14F-4D97-AF65-F5344CB8AC3E}">
        <p14:creationId xmlns:p14="http://schemas.microsoft.com/office/powerpoint/2010/main" val="4096410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Outcomes of Job Satisfaction</a:t>
            </a:r>
            <a:endParaRPr lang="en-US" dirty="0">
              <a:latin typeface="+mj-lt"/>
            </a:endParaRPr>
          </a:p>
        </p:txBody>
      </p:sp>
      <p:sp>
        <p:nvSpPr>
          <p:cNvPr id="3" name="Content Placeholder 2"/>
          <p:cNvSpPr>
            <a:spLocks noGrp="1"/>
          </p:cNvSpPr>
          <p:nvPr>
            <p:ph idx="1"/>
          </p:nvPr>
        </p:nvSpPr>
        <p:spPr>
          <a:xfrm>
            <a:off x="457200" y="1600200"/>
            <a:ext cx="8229600" cy="4648200"/>
          </a:xfrm>
        </p:spPr>
        <p:txBody>
          <a:bodyPr/>
          <a:lstStyle/>
          <a:p>
            <a:pPr marL="256032" lvl="1" indent="-256032">
              <a:spcBef>
                <a:spcPts val="1500"/>
              </a:spcBef>
              <a:buFont typeface="Arial" panose="020B0604020202020204" pitchFamily="34" charset="0"/>
              <a:buChar char="•"/>
              <a:defRPr/>
            </a:pPr>
            <a:r>
              <a:rPr lang="en-US" sz="2200" b="1" dirty="0"/>
              <a:t>Job Performance</a:t>
            </a:r>
          </a:p>
          <a:p>
            <a:pPr marL="740664" lvl="2" indent="-283464">
              <a:buFont typeface="Arial" panose="020B0604020202020204" pitchFamily="34" charset="0"/>
              <a:buChar char="–"/>
              <a:defRPr/>
            </a:pPr>
            <a:r>
              <a:rPr lang="en-US" sz="2200" dirty="0"/>
              <a:t>Happy workers are more likely to be productive workers.</a:t>
            </a:r>
          </a:p>
          <a:p>
            <a:pPr marL="256032" lvl="1" indent="-256032">
              <a:spcBef>
                <a:spcPts val="1500"/>
              </a:spcBef>
              <a:buFont typeface="Arial" panose="020B0604020202020204" pitchFamily="34" charset="0"/>
              <a:buChar char="•"/>
              <a:defRPr/>
            </a:pPr>
            <a:r>
              <a:rPr lang="en-US" sz="2200" b="1" dirty="0"/>
              <a:t>Organizational Citizenship </a:t>
            </a:r>
            <a:r>
              <a:rPr lang="en-US" sz="2200" b="1" dirty="0" err="1"/>
              <a:t>Behaviour</a:t>
            </a:r>
            <a:endParaRPr lang="en-US" sz="2200" b="1" dirty="0"/>
          </a:p>
          <a:p>
            <a:pPr marL="740664" lvl="2" indent="-283464">
              <a:buFont typeface="Arial" panose="020B0604020202020204" pitchFamily="34" charset="0"/>
              <a:buChar char="–"/>
              <a:defRPr/>
            </a:pPr>
            <a:r>
              <a:rPr lang="en-US" sz="2200" dirty="0"/>
              <a:t>People who are more satisfied with their jobs are more likely to engage in OCB.</a:t>
            </a:r>
          </a:p>
          <a:p>
            <a:pPr marL="256032" lvl="1" indent="-256032">
              <a:spcBef>
                <a:spcPts val="1500"/>
              </a:spcBef>
              <a:buFont typeface="Arial" panose="020B0604020202020204" pitchFamily="34" charset="0"/>
              <a:buChar char="•"/>
              <a:defRPr/>
            </a:pPr>
            <a:r>
              <a:rPr lang="en-US" sz="2200" b="1" dirty="0"/>
              <a:t>Customer Satisfaction</a:t>
            </a:r>
          </a:p>
          <a:p>
            <a:pPr marL="740664" lvl="2" indent="-283464">
              <a:buFont typeface="Arial" panose="020B0604020202020204" pitchFamily="34" charset="0"/>
              <a:buChar char="–"/>
              <a:defRPr/>
            </a:pPr>
            <a:r>
              <a:rPr lang="en-US" sz="2200" dirty="0"/>
              <a:t>Satisfied employees increase customer satisfaction and loyalty.</a:t>
            </a:r>
          </a:p>
          <a:p>
            <a:pPr marL="256032" lvl="1" indent="-256032">
              <a:spcBef>
                <a:spcPts val="1500"/>
              </a:spcBef>
              <a:buFont typeface="Arial" panose="020B0604020202020204" pitchFamily="34" charset="0"/>
              <a:buChar char="•"/>
              <a:defRPr/>
            </a:pPr>
            <a:r>
              <a:rPr lang="en-US" sz="2200" b="1" dirty="0"/>
              <a:t>Life Satisfaction</a:t>
            </a:r>
          </a:p>
          <a:p>
            <a:pPr marL="740664" lvl="2" indent="-283464">
              <a:buFont typeface="Arial" panose="020B0604020202020204" pitchFamily="34" charset="0"/>
              <a:buChar char="–"/>
              <a:defRPr/>
            </a:pPr>
            <a:r>
              <a:rPr lang="en-US" sz="2200" dirty="0"/>
              <a:t>Research shows that job satisfaction is positively correlated with life satisfaction.</a:t>
            </a:r>
          </a:p>
        </p:txBody>
      </p:sp>
    </p:spTree>
    <p:extLst>
      <p:ext uri="{BB962C8B-B14F-4D97-AF65-F5344CB8AC3E}">
        <p14:creationId xmlns:p14="http://schemas.microsoft.com/office/powerpoint/2010/main" val="4106240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Four Employee Responses to Dissatisfaction </a:t>
            </a:r>
            <a:r>
              <a:rPr lang="en-US" sz="2000" b="0" dirty="0">
                <a:latin typeface="+mj-lt"/>
              </a:rPr>
              <a:t>(1 of 2)</a:t>
            </a:r>
          </a:p>
        </p:txBody>
      </p:sp>
      <p:sp>
        <p:nvSpPr>
          <p:cNvPr id="9" name="Content Placeholder 8"/>
          <p:cNvSpPr>
            <a:spLocks noGrp="1"/>
          </p:cNvSpPr>
          <p:nvPr>
            <p:ph idx="1"/>
          </p:nvPr>
        </p:nvSpPr>
        <p:spPr>
          <a:xfrm>
            <a:off x="457200" y="1600201"/>
            <a:ext cx="8229600" cy="381000"/>
          </a:xfrm>
        </p:spPr>
        <p:txBody>
          <a:bodyPr/>
          <a:lstStyle/>
          <a:p>
            <a:pPr marL="0" indent="0">
              <a:buNone/>
            </a:pPr>
            <a:r>
              <a:rPr lang="en-IN" sz="2000" b="1" dirty="0"/>
              <a:t>Exhibit 3-6 </a:t>
            </a:r>
            <a:r>
              <a:rPr lang="en-IN" sz="2000" dirty="0"/>
              <a:t>Responses to Dissatisfaction from</a:t>
            </a:r>
          </a:p>
        </p:txBody>
      </p:sp>
      <p:pic>
        <p:nvPicPr>
          <p:cNvPr id="3" name="Picture 2" descr="A 2-by-2 matrix shows Responses towards dissatisfaction: Active and Constructive: Voice;  Passive and Constructive: Loyalty; Active and Destructive: Exit; Passive and Destructive: Neglec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3835" y="2009775"/>
            <a:ext cx="5236330" cy="4213606"/>
          </a:xfrm>
          <a:prstGeom prst="rect">
            <a:avLst/>
          </a:prstGeom>
        </p:spPr>
      </p:pic>
    </p:spTree>
    <p:extLst>
      <p:ext uri="{BB962C8B-B14F-4D97-AF65-F5344CB8AC3E}">
        <p14:creationId xmlns:p14="http://schemas.microsoft.com/office/powerpoint/2010/main" val="1689437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Four Employee Responses to Dissatisfaction </a:t>
            </a:r>
            <a:r>
              <a:rPr lang="en-US" sz="2000" dirty="0">
                <a:latin typeface="+mj-lt"/>
              </a:rPr>
              <a:t>(</a:t>
            </a:r>
            <a:r>
              <a:rPr lang="en-US" sz="2000" b="0" dirty="0">
                <a:latin typeface="+mj-lt"/>
              </a:rPr>
              <a:t>2 of 2)</a:t>
            </a:r>
          </a:p>
        </p:txBody>
      </p:sp>
      <p:sp>
        <p:nvSpPr>
          <p:cNvPr id="3" name="Content Placeholder 2"/>
          <p:cNvSpPr>
            <a:spLocks noGrp="1"/>
          </p:cNvSpPr>
          <p:nvPr>
            <p:ph idx="1"/>
          </p:nvPr>
        </p:nvSpPr>
        <p:spPr/>
        <p:txBody>
          <a:bodyPr/>
          <a:lstStyle/>
          <a:p>
            <a:pPr marL="256032" indent="-256032">
              <a:buSzPct val="100000"/>
              <a:defRPr/>
            </a:pPr>
            <a:r>
              <a:rPr lang="en-US" sz="2400" dirty="0"/>
              <a:t>Counterproductive Work Behavior (CWB)</a:t>
            </a:r>
          </a:p>
          <a:p>
            <a:pPr marL="740664" lvl="1">
              <a:defRPr/>
            </a:pPr>
            <a:r>
              <a:rPr lang="en-US" sz="2400" b="1" dirty="0"/>
              <a:t>Counterproductive work behavior</a:t>
            </a:r>
            <a:r>
              <a:rPr lang="en-US" sz="2400" dirty="0"/>
              <a:t>: actions that actively damage the organization, including stealing, behaving aggressively toward coworkers, or being late or absent.</a:t>
            </a:r>
          </a:p>
          <a:p>
            <a:pPr marL="740664" lvl="1">
              <a:defRPr/>
            </a:pPr>
            <a:r>
              <a:rPr lang="en-US" sz="2400" dirty="0"/>
              <a:t>Absenteeism: the more satisfied you are, the less likely you are to miss work.</a:t>
            </a:r>
          </a:p>
          <a:p>
            <a:pPr marL="740664" lvl="1">
              <a:defRPr/>
            </a:pPr>
            <a:r>
              <a:rPr lang="en-US" sz="2400" dirty="0"/>
              <a:t>Turnover: a pattern of lowered job satisfaction is the best predictor of intent to leave.</a:t>
            </a:r>
          </a:p>
          <a:p>
            <a:pPr marL="256032" indent="-256032">
              <a:buSzPct val="100000"/>
              <a:defRPr/>
            </a:pPr>
            <a:r>
              <a:rPr lang="en-US" sz="2400" dirty="0"/>
              <a:t>Managers Often “Don’t Get It”</a:t>
            </a:r>
          </a:p>
        </p:txBody>
      </p:sp>
    </p:spTree>
    <p:extLst>
      <p:ext uri="{BB962C8B-B14F-4D97-AF65-F5344CB8AC3E}">
        <p14:creationId xmlns:p14="http://schemas.microsoft.com/office/powerpoint/2010/main" val="3048830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Implications for Managers </a:t>
            </a:r>
            <a:r>
              <a:rPr lang="en-US" sz="2000" b="0" dirty="0">
                <a:latin typeface="+mj-lt"/>
              </a:rPr>
              <a:t>(1 of 2)</a:t>
            </a:r>
          </a:p>
        </p:txBody>
      </p:sp>
      <p:sp>
        <p:nvSpPr>
          <p:cNvPr id="3" name="Content Placeholder 2"/>
          <p:cNvSpPr>
            <a:spLocks noGrp="1"/>
          </p:cNvSpPr>
          <p:nvPr>
            <p:ph idx="1"/>
          </p:nvPr>
        </p:nvSpPr>
        <p:spPr>
          <a:xfrm>
            <a:off x="457200" y="1600200"/>
            <a:ext cx="8229600" cy="4525963"/>
          </a:xfrm>
        </p:spPr>
        <p:txBody>
          <a:bodyPr/>
          <a:lstStyle/>
          <a:p>
            <a:pPr marL="256032" lvl="2" indent="-256032">
              <a:spcBef>
                <a:spcPts val="1500"/>
              </a:spcBef>
              <a:buFont typeface="Arial" panose="020B0604020202020204" pitchFamily="34" charset="0"/>
              <a:buChar char="•"/>
              <a:defRPr/>
            </a:pPr>
            <a:r>
              <a:rPr lang="en-US" sz="2400" dirty="0"/>
              <a:t>Of the major job attitudes – job satisfaction, job involvement, organizational commitment, perceived organizational support (POS), and employee engagement – remember that an employee’s job satisfaction level is the best single predictor of behavior.</a:t>
            </a:r>
          </a:p>
          <a:p>
            <a:pPr marL="256032" indent="-256032">
              <a:buSzPct val="100000"/>
              <a:defRPr/>
            </a:pPr>
            <a:r>
              <a:rPr lang="en-US" sz="2400" dirty="0"/>
              <a:t>Pay attention to your employees’ job satisfaction levels as determinants of their performance, turnover, absenteeism, and withdrawal behaviors.</a:t>
            </a:r>
          </a:p>
        </p:txBody>
      </p:sp>
    </p:spTree>
    <p:extLst>
      <p:ext uri="{BB962C8B-B14F-4D97-AF65-F5344CB8AC3E}">
        <p14:creationId xmlns:p14="http://schemas.microsoft.com/office/powerpoint/2010/main" val="3032365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Implications for Managers </a:t>
            </a:r>
            <a:r>
              <a:rPr lang="en-US" sz="2000" b="0" dirty="0">
                <a:latin typeface="+mj-lt"/>
              </a:rPr>
              <a:t>(2 of 2)</a:t>
            </a:r>
          </a:p>
        </p:txBody>
      </p:sp>
      <p:sp>
        <p:nvSpPr>
          <p:cNvPr id="3" name="Content Placeholder 2"/>
          <p:cNvSpPr>
            <a:spLocks noGrp="1"/>
          </p:cNvSpPr>
          <p:nvPr>
            <p:ph idx="1"/>
          </p:nvPr>
        </p:nvSpPr>
        <p:spPr>
          <a:xfrm>
            <a:off x="457200" y="1600200"/>
            <a:ext cx="7924800" cy="4525963"/>
          </a:xfrm>
        </p:spPr>
        <p:txBody>
          <a:bodyPr/>
          <a:lstStyle/>
          <a:p>
            <a:pPr marL="256032" indent="-256032">
              <a:buSzPct val="100000"/>
              <a:defRPr/>
            </a:pPr>
            <a:r>
              <a:rPr lang="en-US" sz="2400" dirty="0"/>
              <a:t>Measure employee job attitudes objectively and at regular intervals to determine how employees are reacting to their work.</a:t>
            </a:r>
          </a:p>
          <a:p>
            <a:pPr marL="256032" indent="-256032">
              <a:buSzPct val="100000"/>
              <a:defRPr/>
            </a:pPr>
            <a:r>
              <a:rPr lang="en-US" sz="2400" dirty="0"/>
              <a:t>To raise employee satisfaction, evaluate the fit between the employee’s work interests and the intrinsic parts of his/her job to create work that is challenging and interesting to the individual.</a:t>
            </a:r>
          </a:p>
          <a:p>
            <a:pPr marL="256032" indent="-256032">
              <a:buSzPct val="100000"/>
              <a:defRPr/>
            </a:pPr>
            <a:r>
              <a:rPr lang="en-US" sz="2400" dirty="0"/>
              <a:t>Consider the fact that high pay alone is unlikely to create a satisfying work environment.</a:t>
            </a:r>
          </a:p>
        </p:txBody>
      </p:sp>
    </p:spTree>
    <p:extLst>
      <p:ext uri="{BB962C8B-B14F-4D97-AF65-F5344CB8AC3E}">
        <p14:creationId xmlns:p14="http://schemas.microsoft.com/office/powerpoint/2010/main" val="7523102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Learning Objectives </a:t>
            </a:r>
            <a:endParaRPr lang="en-US" sz="3600" b="0" dirty="0">
              <a:latin typeface="+mj-lt"/>
            </a:endParaRPr>
          </a:p>
        </p:txBody>
      </p:sp>
      <p:sp>
        <p:nvSpPr>
          <p:cNvPr id="4" name="Content Placeholder 3"/>
          <p:cNvSpPr>
            <a:spLocks noGrp="1"/>
          </p:cNvSpPr>
          <p:nvPr>
            <p:ph idx="1"/>
          </p:nvPr>
        </p:nvSpPr>
        <p:spPr/>
        <p:txBody>
          <a:bodyPr/>
          <a:lstStyle/>
          <a:p>
            <a:pPr marL="530352" indent="-530352" fontAlgn="auto">
              <a:spcBef>
                <a:spcPts val="1200"/>
              </a:spcBef>
              <a:spcAft>
                <a:spcPts val="0"/>
              </a:spcAft>
              <a:buClr>
                <a:schemeClr val="bg2"/>
              </a:buClr>
              <a:buSzPct val="100000"/>
              <a:buNone/>
              <a:defRPr/>
            </a:pPr>
            <a:r>
              <a:rPr lang="en-US" sz="2400" b="1" dirty="0">
                <a:solidFill>
                  <a:srgbClr val="007FA3"/>
                </a:solidFill>
              </a:rPr>
              <a:t>3.1</a:t>
            </a:r>
            <a:r>
              <a:rPr lang="en-US" sz="2400" dirty="0"/>
              <a:t> Contrast the three components of an attitude.</a:t>
            </a:r>
          </a:p>
          <a:p>
            <a:pPr marL="530352" indent="-530352">
              <a:spcBef>
                <a:spcPts val="1200"/>
              </a:spcBef>
              <a:buClr>
                <a:schemeClr val="bg2"/>
              </a:buClr>
              <a:buNone/>
              <a:defRPr/>
            </a:pPr>
            <a:r>
              <a:rPr lang="en-US" sz="2400" b="1" dirty="0">
                <a:solidFill>
                  <a:srgbClr val="007FA3"/>
                </a:solidFill>
              </a:rPr>
              <a:t>3.2 </a:t>
            </a:r>
            <a:r>
              <a:rPr lang="en-US" sz="2400" dirty="0"/>
              <a:t>Summarize the relationship between attitudes and behavior.</a:t>
            </a:r>
          </a:p>
          <a:p>
            <a:pPr marL="530352" indent="-530352">
              <a:spcBef>
                <a:spcPts val="1200"/>
              </a:spcBef>
              <a:buClr>
                <a:schemeClr val="bg2"/>
              </a:buClr>
              <a:buNone/>
              <a:defRPr/>
            </a:pPr>
            <a:r>
              <a:rPr lang="en-US" sz="2400" b="1" dirty="0">
                <a:solidFill>
                  <a:srgbClr val="007FA3"/>
                </a:solidFill>
              </a:rPr>
              <a:t>3.3 </a:t>
            </a:r>
            <a:r>
              <a:rPr lang="en-US" sz="2400" dirty="0"/>
              <a:t>Compare the major job attitudes.</a:t>
            </a:r>
          </a:p>
          <a:p>
            <a:pPr marL="530352" indent="-530352">
              <a:spcBef>
                <a:spcPts val="1200"/>
              </a:spcBef>
              <a:buClr>
                <a:schemeClr val="bg2"/>
              </a:buClr>
              <a:buNone/>
              <a:defRPr/>
            </a:pPr>
            <a:r>
              <a:rPr lang="en-US" sz="2400" b="1" dirty="0">
                <a:solidFill>
                  <a:srgbClr val="007FA3"/>
                </a:solidFill>
              </a:rPr>
              <a:t>3.4 </a:t>
            </a:r>
            <a:r>
              <a:rPr lang="en-US" sz="2400" dirty="0"/>
              <a:t>Define </a:t>
            </a:r>
            <a:r>
              <a:rPr lang="en-US" sz="2400" i="1" dirty="0"/>
              <a:t>job satisfaction.</a:t>
            </a:r>
          </a:p>
          <a:p>
            <a:pPr marL="530352" indent="-530352">
              <a:spcBef>
                <a:spcPts val="1200"/>
              </a:spcBef>
              <a:buClr>
                <a:schemeClr val="bg2"/>
              </a:buClr>
              <a:buNone/>
              <a:defRPr/>
            </a:pPr>
            <a:r>
              <a:rPr lang="en-US" sz="2400" b="1" dirty="0">
                <a:solidFill>
                  <a:srgbClr val="007FA3"/>
                </a:solidFill>
              </a:rPr>
              <a:t>3.5 </a:t>
            </a:r>
            <a:r>
              <a:rPr lang="en-US" sz="2400" dirty="0"/>
              <a:t>Summarize the main causes of job satisfaction.</a:t>
            </a:r>
          </a:p>
          <a:p>
            <a:pPr marL="530352" indent="-530352">
              <a:spcBef>
                <a:spcPts val="1200"/>
              </a:spcBef>
              <a:buClr>
                <a:schemeClr val="bg2"/>
              </a:buClr>
              <a:buNone/>
              <a:defRPr/>
            </a:pPr>
            <a:r>
              <a:rPr lang="en-US" sz="2400" b="1" dirty="0">
                <a:solidFill>
                  <a:srgbClr val="007FA3"/>
                </a:solidFill>
              </a:rPr>
              <a:t>3.6 </a:t>
            </a:r>
            <a:r>
              <a:rPr lang="en-US" sz="2400" dirty="0"/>
              <a:t>Identify three outcomes of job satisfaction.</a:t>
            </a:r>
          </a:p>
          <a:p>
            <a:pPr marL="530352" indent="-530352">
              <a:spcBef>
                <a:spcPts val="1200"/>
              </a:spcBef>
              <a:buClr>
                <a:schemeClr val="bg2"/>
              </a:buClr>
              <a:buNone/>
              <a:defRPr/>
            </a:pPr>
            <a:r>
              <a:rPr lang="en-US" sz="2400" b="1" dirty="0">
                <a:solidFill>
                  <a:srgbClr val="007FA3"/>
                </a:solidFill>
              </a:rPr>
              <a:t>3.7 </a:t>
            </a:r>
            <a:r>
              <a:rPr lang="en-US" sz="2400" dirty="0"/>
              <a:t>Identify four employee responses to dissatisfaction.</a:t>
            </a:r>
          </a:p>
        </p:txBody>
      </p:sp>
    </p:spTree>
    <p:extLst>
      <p:ext uri="{BB962C8B-B14F-4D97-AF65-F5344CB8AC3E}">
        <p14:creationId xmlns:p14="http://schemas.microsoft.com/office/powerpoint/2010/main" val="1527174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290CC-F6F5-E24C-BDBD-32933D5B495A}"/>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CC689CB2-8B57-2A4F-A304-37F3E9D14FF8}"/>
              </a:ext>
            </a:extLst>
          </p:cNvPr>
          <p:cNvSpPr>
            <a:spLocks noGrp="1"/>
          </p:cNvSpPr>
          <p:nvPr>
            <p:ph idx="1"/>
          </p:nvPr>
        </p:nvSpPr>
        <p:spPr/>
        <p:txBody>
          <a:bodyPr/>
          <a:lstStyle/>
          <a:p>
            <a:pPr marL="0" indent="0">
              <a:buNone/>
            </a:pPr>
            <a:r>
              <a:rPr lang="en-US" sz="2400" dirty="0"/>
              <a:t>Does your company do a job satisfaction survey every year?</a:t>
            </a:r>
          </a:p>
          <a:p>
            <a:pPr marL="0" indent="0">
              <a:buNone/>
            </a:pPr>
            <a:r>
              <a:rPr lang="en-US" sz="2400" dirty="0"/>
              <a:t>What are the results of that survey over the past few years?</a:t>
            </a:r>
          </a:p>
          <a:p>
            <a:pPr marL="0" indent="0">
              <a:buNone/>
            </a:pPr>
            <a:r>
              <a:rPr lang="en-US" sz="2400" dirty="0"/>
              <a:t>Can you identify trends and patterns to job satisfaction?</a:t>
            </a:r>
          </a:p>
          <a:p>
            <a:pPr marL="0" indent="0">
              <a:buNone/>
            </a:pPr>
            <a:r>
              <a:rPr lang="en-US" sz="2400" dirty="0"/>
              <a:t>What is the company doing right and wrong with employees?</a:t>
            </a:r>
          </a:p>
          <a:p>
            <a:pPr marL="0" indent="0">
              <a:buNone/>
            </a:pPr>
            <a:r>
              <a:rPr lang="en-US" sz="2400" dirty="0"/>
              <a:t>What does the survey reveal about employee attitudes?</a:t>
            </a:r>
          </a:p>
          <a:p>
            <a:pPr marL="0" indent="0">
              <a:buNone/>
            </a:pPr>
            <a:r>
              <a:rPr lang="en-US" sz="2400" dirty="0"/>
              <a:t>How involved and engaged are they in their jobs?</a:t>
            </a:r>
          </a:p>
          <a:p>
            <a:pPr marL="0" indent="0">
              <a:buNone/>
            </a:pPr>
            <a:r>
              <a:rPr lang="en-US" sz="2400" dirty="0"/>
              <a:t>How empowered are they to do their jobs?</a:t>
            </a:r>
          </a:p>
          <a:p>
            <a:pPr marL="0" indent="0">
              <a:buNone/>
            </a:pPr>
            <a:r>
              <a:rPr lang="en-US" sz="2400"/>
              <a:t>How committed </a:t>
            </a:r>
            <a:r>
              <a:rPr lang="en-US" sz="2400" dirty="0"/>
              <a:t>are they to the organization?</a:t>
            </a:r>
          </a:p>
          <a:p>
            <a:pPr marL="0" indent="0">
              <a:buNone/>
            </a:pPr>
            <a:endParaRPr lang="en-US" sz="2400" dirty="0"/>
          </a:p>
        </p:txBody>
      </p:sp>
    </p:spTree>
    <p:extLst>
      <p:ext uri="{BB962C8B-B14F-4D97-AF65-F5344CB8AC3E}">
        <p14:creationId xmlns:p14="http://schemas.microsoft.com/office/powerpoint/2010/main" val="36302652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eeb31c040c74355ab498715c4fc32b815583b"/>
</p:tagLst>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5498</TotalTime>
  <Words>4056</Words>
  <Application>Microsoft Macintosh PowerPoint</Application>
  <PresentationFormat>On-screen Show (4:3)</PresentationFormat>
  <Paragraphs>256</Paragraphs>
  <Slides>26</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Times New Roman</vt:lpstr>
      <vt:lpstr>Verdana</vt:lpstr>
      <vt:lpstr>Wingdings</vt:lpstr>
      <vt:lpstr>508 Lecture</vt:lpstr>
      <vt:lpstr>Organizational Behavior</vt:lpstr>
      <vt:lpstr>Learning Objectives </vt:lpstr>
      <vt:lpstr>Contrast the Three Components of an Attitude (1 of 2)</vt:lpstr>
      <vt:lpstr>Contrast the Three Components of an Attitude (2 of 2)</vt:lpstr>
      <vt:lpstr>Summarize the Relationship Between Attitudes and Behavior (1 of 2)</vt:lpstr>
      <vt:lpstr>Summarize the Relationship Between Attitudes and Behavior (2 of 2)</vt:lpstr>
      <vt:lpstr>Compare the Major Job Attitudes (1 of 5)</vt:lpstr>
      <vt:lpstr>Compare the Major Job Attitudes (2 of 5)</vt:lpstr>
      <vt:lpstr>Compare the Major Job Attitudes (3 of 5) </vt:lpstr>
      <vt:lpstr>Compare the Major Job Attitudes (4 of 5)</vt:lpstr>
      <vt:lpstr>Compare the Major Job Attitudes (5 of 5)</vt:lpstr>
      <vt:lpstr>Define Job Satisfaction (1 of 5)</vt:lpstr>
      <vt:lpstr>Define Job Satisfaction (2 of 5)</vt:lpstr>
      <vt:lpstr>Define Job Satisfaction (3 of 5)</vt:lpstr>
      <vt:lpstr>Define Job Satisfaction (4 of 5)</vt:lpstr>
      <vt:lpstr>Define Job Satisfaction (5 of 5)</vt:lpstr>
      <vt:lpstr>Summarize the Main Causes of Job Satisfaction (1 of 3)</vt:lpstr>
      <vt:lpstr>Summarize the Main Causes of Job Satisfaction (2 of 3)</vt:lpstr>
      <vt:lpstr>Summarize the Main Causes of Job Satisfaction (3 of 3)</vt:lpstr>
      <vt:lpstr>Outcomes of Job Satisfaction</vt:lpstr>
      <vt:lpstr>Four Employee Responses to Dissatisfaction (1 of 2)</vt:lpstr>
      <vt:lpstr>Four Employee Responses to Dissatisfaction (2 of 2)</vt:lpstr>
      <vt:lpstr>Implications for Managers (1 of 2)</vt:lpstr>
      <vt:lpstr>Implications for Managers (2 of 2)</vt:lpstr>
      <vt:lpstr>Learning Objectives </vt:lpstr>
      <vt:lpstr>Questions</vt:lpstr>
    </vt:vector>
  </TitlesOfParts>
  <Company>Cenveo Publisher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 Eighteenth Edition</dc:title>
  <dc:subject>Chapter 3:  Attitudes and Job Satisfaction</dc:subject>
  <dc:creator>Stephen P. Robbins and Timothy A. Judge</dc:creator>
  <cp:keywords>Organizational Behavior</cp:keywords>
  <cp:lastModifiedBy>Dr. Dieter Thom</cp:lastModifiedBy>
  <cp:revision>1214</cp:revision>
  <dcterms:created xsi:type="dcterms:W3CDTF">2014-07-14T20:04:21Z</dcterms:created>
  <dcterms:modified xsi:type="dcterms:W3CDTF">2021-02-22T07:38:25Z</dcterms:modified>
  <cp:category>Organizational Behavior</cp:category>
</cp:coreProperties>
</file>